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6" r:id="rId6"/>
    <p:sldId id="258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9F38-6A81-4C0B-97D3-4758B1ACF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DCE84-E44D-4ED9-B12A-70030C440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66C91-E919-4D3A-83C6-B8D3A0B1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ECB31-E159-46CB-8C3A-B84099BF1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641A-74DD-4C00-9F25-B257846C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BC51C-FADC-42A0-86E7-F6651C935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765D7-D0C4-4923-A556-D9B56C4FE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B783C-6746-4AE7-9B40-22F63D39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E6D27-AFAB-4613-9D87-98B070A25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D3C08-1D64-4F53-9BFC-DF43EFC3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40D560-A2AD-4105-9BEE-4C15114C10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A588E-944D-4591-B423-3D782375D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EE4FE-825C-40CE-BB63-975C75F67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4959-D316-42CF-9B2A-C7009499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7C98D-526F-42E8-AB26-B320ECB7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6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3E403-B54E-45BA-8D64-A7CCBBA78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C8967-2CD2-4544-82C0-F0F111F90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CF151-F374-4530-A088-C6D09455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13822-8488-4B26-A38C-417193681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5BF27-475D-4B0B-8F9C-0068608A0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4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3D589-91F3-4AD4-9949-A7EE0CE7A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48CE3-1B1B-476F-AE08-89FF9A6B4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EE205-BC5E-4811-BFD6-A3FB0AFDA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9894D-A98B-45AD-A646-F52C9E424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744CA-B0F4-4239-A362-665F655F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6EA9-B18F-4EF8-8700-E61BF5BE5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7373-E476-4DA4-9B83-4AC22F377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DB14B-4E6D-49B6-B311-1D5964BB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D7C00-3E3B-4897-B7D0-D1027FE2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7DC40-4266-4EA5-B0B4-559114F5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D78C7-5FCC-4C24-9B10-6B7971565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2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94C2B-99EE-450D-B9BD-194DC0679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58EE4-BC28-4009-9C19-04CB6626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E0515-54E6-4F9F-A948-95CC46947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E0775-E170-4E8B-96D9-749E907CC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50C343-782E-496E-BB83-848DF3FA3C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68C274-CF89-415B-9F0E-87F803FE6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0EB4FF-F100-48A1-9888-A7652CEF3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99483A-7A24-43D3-8B46-E3B8ED723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C6E64-E509-4002-913D-525A2FFC2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9A56D0-A2CD-4C07-9327-EEE1D0229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9CF0A-0EF5-47EC-B758-29B73C9A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8DF115-4F58-4D78-9C69-324FECB6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7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4D581-6200-46FB-854E-9B86C763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B5DCD-B510-473F-8DCC-D87A508C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A9433-4E03-40A3-85C4-E42E34DE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5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23CD-BFC9-4F00-B1F7-B2453661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70BB-15F9-4FD8-A9D6-096E662A2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A9A22-CE33-45EA-A4F8-FFE7C2A02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FF91D-8B11-4CDF-A2CC-676255B7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684F8-79C6-4EFE-949D-9B118CF4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035BF-F679-46A1-8BBE-CF28E9ED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6113-8E5C-492F-A72C-9201D0B38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CDDF9D-B204-4B70-9929-FAE82569F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464F7-B0FE-4555-90F8-4FD3363D8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7310F-23B4-47A8-95FE-29AA22BB9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F2569-062C-44B4-8DFD-9196ED8FF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EDDB0-D03E-4A65-8B4B-2CA8C263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6095D7-FA3D-46E0-A34A-25874E5AD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47E61-3AB9-4144-9D8A-F673FFD97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0508B-2EFB-40EC-AB1B-5ABF4BE152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F2679-6EF2-43CC-A01B-B3733535845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D243-991F-4832-82F5-72388C3C4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6145A-21C7-4987-9EA5-D6918D646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74AC-BF2B-45C3-9B2D-89F6DAA67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4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9F30-032E-4626-B219-9E0DE6829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Prospek</a:t>
            </a:r>
            <a:r>
              <a:rPr lang="en-US" sz="4400" dirty="0"/>
              <a:t> </a:t>
            </a:r>
            <a:r>
              <a:rPr lang="en-US" sz="4400" dirty="0" err="1"/>
              <a:t>Demokrasi</a:t>
            </a:r>
            <a:r>
              <a:rPr lang="en-US" sz="4400" dirty="0"/>
              <a:t> di Indonesia</a:t>
            </a:r>
            <a:br>
              <a:rPr lang="en-US" dirty="0"/>
            </a:br>
            <a:r>
              <a:rPr lang="en-US" sz="2800" dirty="0"/>
              <a:t>oleh</a:t>
            </a:r>
            <a:br>
              <a:rPr lang="en-US" sz="3600" dirty="0"/>
            </a:br>
            <a:r>
              <a:rPr lang="en-US" sz="3200" dirty="0"/>
              <a:t>Drs. Ganda Upaya 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49C2-4A15-4754-B81B-F87F7256B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0586"/>
            <a:ext cx="9144000" cy="1435261"/>
          </a:xfrm>
        </p:spPr>
        <p:txBody>
          <a:bodyPr/>
          <a:lstStyle/>
          <a:p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</a:p>
          <a:p>
            <a:r>
              <a:rPr lang="en-US" dirty="0" err="1"/>
              <a:t>Universitas</a:t>
            </a:r>
            <a:r>
              <a:rPr lang="en-US" dirty="0"/>
              <a:t> Indonesia</a:t>
            </a:r>
          </a:p>
          <a:p>
            <a:r>
              <a:rPr lang="en-US" dirty="0"/>
              <a:t>Program </a:t>
            </a:r>
            <a:r>
              <a:rPr lang="en-US" dirty="0" err="1"/>
              <a:t>Moocs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08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DE5E5-2AC4-4187-A6CB-3348D1B05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5364"/>
          </a:xfrm>
        </p:spPr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C780A-5A1A-4F98-8E2D-C0EE7066B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0490"/>
            <a:ext cx="10515600" cy="526238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Demokrasi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adalah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sistim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politik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dimana</a:t>
            </a:r>
            <a:r>
              <a:rPr lang="en-US" dirty="0"/>
              <a:t>:</a:t>
            </a:r>
          </a:p>
          <a:p>
            <a:r>
              <a:rPr lang="en-US" dirty="0"/>
              <a:t>Para </a:t>
            </a:r>
            <a:r>
              <a:rPr lang="en-US" i="1" dirty="0" err="1">
                <a:solidFill>
                  <a:srgbClr val="FF0000"/>
                </a:solidFill>
              </a:rPr>
              <a:t>eksekutif</a:t>
            </a:r>
            <a:r>
              <a:rPr lang="en-US" i="1" dirty="0">
                <a:solidFill>
                  <a:srgbClr val="FF0000"/>
                </a:solidFill>
              </a:rPr>
              <a:t> dan legislative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regular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yang </a:t>
            </a:r>
            <a:r>
              <a:rPr lang="en-US" dirty="0" err="1"/>
              <a:t>kompetitif</a:t>
            </a:r>
            <a:r>
              <a:rPr lang="en-US" dirty="0"/>
              <a:t>, </a:t>
            </a:r>
            <a:r>
              <a:rPr lang="en-US" dirty="0" err="1"/>
              <a:t>bebas</a:t>
            </a:r>
            <a:r>
              <a:rPr lang="en-US" dirty="0"/>
              <a:t>, dan fair;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kalah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oposisi</a:t>
            </a:r>
            <a:r>
              <a:rPr lang="en-US" dirty="0"/>
              <a:t>; </a:t>
            </a:r>
            <a:r>
              <a:rPr lang="en-US" dirty="0" err="1"/>
              <a:t>Kompetitif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kandidat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Warga</a:t>
            </a:r>
            <a:r>
              <a:rPr lang="en-US" i="1" dirty="0">
                <a:solidFill>
                  <a:srgbClr val="FF0000"/>
                </a:solidFill>
              </a:rPr>
              <a:t> negara </a:t>
            </a:r>
            <a:r>
              <a:rPr lang="en-US" dirty="0"/>
              <a:t>(citizens)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didominasi</a:t>
            </a:r>
            <a:r>
              <a:rPr lang="en-US" dirty="0"/>
              <a:t> oleh </a:t>
            </a:r>
            <a:r>
              <a:rPr lang="en-US" dirty="0" err="1"/>
              <a:t>aparat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oleh </a:t>
            </a:r>
            <a:r>
              <a:rPr lang="en-US" dirty="0" err="1"/>
              <a:t>oligarki</a:t>
            </a:r>
            <a:r>
              <a:rPr lang="en-US" dirty="0"/>
              <a:t> (</a:t>
            </a:r>
            <a:r>
              <a:rPr lang="en-US" dirty="0" err="1"/>
              <a:t>politik</a:t>
            </a:r>
            <a:r>
              <a:rPr lang="en-US" dirty="0"/>
              <a:t> dan </a:t>
            </a:r>
            <a:r>
              <a:rPr lang="en-US" dirty="0" err="1"/>
              <a:t>ekonomi</a:t>
            </a:r>
            <a:r>
              <a:rPr lang="en-US" dirty="0"/>
              <a:t>);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Kebebasan</a:t>
            </a:r>
            <a:r>
              <a:rPr lang="en-US" dirty="0"/>
              <a:t> </a:t>
            </a:r>
            <a:r>
              <a:rPr lang="en-US" dirty="0" err="1"/>
              <a:t>berpendapat</a:t>
            </a:r>
            <a:r>
              <a:rPr lang="en-US" dirty="0"/>
              <a:t>, </a:t>
            </a:r>
            <a:r>
              <a:rPr lang="en-US" dirty="0" err="1"/>
              <a:t>berkumpul</a:t>
            </a:r>
            <a:r>
              <a:rPr lang="en-US" dirty="0"/>
              <a:t>, </a:t>
            </a:r>
            <a:r>
              <a:rPr lang="en-US" dirty="0" err="1"/>
              <a:t>demonstrasi</a:t>
            </a:r>
            <a:r>
              <a:rPr lang="en-US" dirty="0"/>
              <a:t> dan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;</a:t>
            </a:r>
          </a:p>
          <a:p>
            <a:r>
              <a:rPr lang="en-US" i="1" dirty="0">
                <a:solidFill>
                  <a:srgbClr val="FF0000"/>
                </a:solidFill>
              </a:rPr>
              <a:t>Rule of Law</a:t>
            </a:r>
            <a:r>
              <a:rPr lang="en-US" dirty="0"/>
              <a:t>---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negara; </a:t>
            </a:r>
            <a:r>
              <a:rPr lang="en-US" dirty="0" err="1"/>
              <a:t>dilindungi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teror,penyiksaan</a:t>
            </a:r>
            <a:r>
              <a:rPr lang="en-US" dirty="0"/>
              <a:t>,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thd</a:t>
            </a:r>
            <a:r>
              <a:rPr lang="en-US" dirty="0"/>
              <a:t> </a:t>
            </a:r>
            <a:r>
              <a:rPr lang="en-US" dirty="0" err="1"/>
              <a:t>minoritas</a:t>
            </a:r>
            <a:r>
              <a:rPr lang="en-US" dirty="0"/>
              <a:t>;</a:t>
            </a:r>
          </a:p>
          <a:p>
            <a:r>
              <a:rPr lang="en-US" dirty="0" err="1"/>
              <a:t>Minimnya</a:t>
            </a:r>
            <a:r>
              <a:rPr lang="en-US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tindak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korupsi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oleh </a:t>
            </a:r>
            <a:r>
              <a:rPr lang="en-US" dirty="0" err="1"/>
              <a:t>aparat</a:t>
            </a:r>
            <a:r>
              <a:rPr lang="en-US" dirty="0"/>
              <a:t> negara ( </a:t>
            </a:r>
            <a:r>
              <a:rPr lang="en-US" dirty="0" err="1"/>
              <a:t>sipil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militer</a:t>
            </a:r>
            <a:r>
              <a:rPr lang="en-US" dirty="0"/>
              <a:t>);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Institusi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kehakiman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;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diintervensi</a:t>
            </a:r>
            <a:r>
              <a:rPr lang="en-US" dirty="0"/>
              <a:t> oleh </a:t>
            </a:r>
            <a:r>
              <a:rPr lang="en-US" dirty="0" err="1"/>
              <a:t>eksekutif</a:t>
            </a:r>
            <a:r>
              <a:rPr lang="en-US" dirty="0"/>
              <a:t> dan </a:t>
            </a:r>
            <a:r>
              <a:rPr lang="en-US" dirty="0" err="1"/>
              <a:t>legislatif</a:t>
            </a:r>
            <a:endParaRPr lang="en-US" dirty="0"/>
          </a:p>
          <a:p>
            <a:r>
              <a:rPr lang="en-US" i="1" dirty="0">
                <a:solidFill>
                  <a:srgbClr val="FF0000"/>
                </a:solidFill>
              </a:rPr>
              <a:t>Media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dan </a:t>
            </a:r>
            <a:r>
              <a:rPr lang="en-US" i="1" dirty="0">
                <a:solidFill>
                  <a:srgbClr val="FF0000"/>
                </a:solidFill>
              </a:rPr>
              <a:t>media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independent;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diungkap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framing </a:t>
            </a:r>
            <a:r>
              <a:rPr lang="en-US" dirty="0" err="1"/>
              <a:t>yg</a:t>
            </a:r>
            <a:r>
              <a:rPr lang="en-US" dirty="0"/>
              <a:t> bias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ttt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2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222A5-1206-479A-8513-C6979038A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186"/>
          </a:xfrm>
        </p:spPr>
        <p:txBody>
          <a:bodyPr>
            <a:normAutofit/>
          </a:bodyPr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Illiberal democracy?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331FE-B391-4950-A952-A4C27963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222"/>
            <a:ext cx="10515600" cy="4878741"/>
          </a:xfrm>
        </p:spPr>
        <p:txBody>
          <a:bodyPr>
            <a:normAutofit/>
          </a:bodyPr>
          <a:lstStyle/>
          <a:p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Democratic systems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 are supposed to be attuned to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the needs of people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through the existence of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representative political parties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and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a culture of robust debate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about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the issues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that matter to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people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. </a:t>
            </a:r>
          </a:p>
          <a:p>
            <a:r>
              <a:rPr lang="en-US" sz="2800" b="0" i="1" u="none" strike="noStrike" baseline="0" dirty="0">
                <a:solidFill>
                  <a:srgbClr val="FF0000"/>
                </a:solidFill>
              </a:rPr>
              <a:t>Democratically elected regimes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, often ones that have been reelected or reaffirmed through referenda, </a:t>
            </a:r>
            <a:r>
              <a:rPr lang="en-US" sz="2800" b="0" i="1" u="none" strike="noStrike" baseline="0" dirty="0">
                <a:solidFill>
                  <a:srgbClr val="FF0000"/>
                </a:solidFill>
              </a:rPr>
              <a:t>are routinely </a:t>
            </a:r>
            <a:r>
              <a:rPr lang="en-US" sz="2800" b="1" i="1" u="none" strike="noStrike" baseline="0" dirty="0">
                <a:solidFill>
                  <a:srgbClr val="FF0000"/>
                </a:solidFill>
              </a:rPr>
              <a:t>ignoring constitutional limits on their power</a:t>
            </a:r>
            <a:r>
              <a:rPr lang="en-US" sz="2800" b="0" i="1" u="none" strike="noStrike" baseline="0" dirty="0">
                <a:solidFill>
                  <a:srgbClr val="FF0000"/>
                </a:solidFill>
              </a:rPr>
              <a:t>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and </a:t>
            </a:r>
            <a:r>
              <a:rPr lang="en-US" sz="2800" b="0" i="1" u="none" strike="noStrike" baseline="0" dirty="0">
                <a:solidFill>
                  <a:srgbClr val="FF0000"/>
                </a:solidFill>
              </a:rPr>
              <a:t>depriving their citizens of basic rights and freedoms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. (Fareed Zakaria)</a:t>
            </a:r>
          </a:p>
          <a:p>
            <a:r>
              <a:rPr lang="en-US" altLang="en-US" sz="2800" dirty="0"/>
              <a:t>Everyone has </a:t>
            </a:r>
            <a:r>
              <a:rPr lang="en-US" altLang="en-US" sz="2800" i="1" dirty="0">
                <a:solidFill>
                  <a:srgbClr val="FF0000"/>
                </a:solidFill>
              </a:rPr>
              <a:t>the right to vote </a:t>
            </a:r>
            <a:r>
              <a:rPr lang="en-US" altLang="en-US" sz="2800" dirty="0"/>
              <a:t>among multiple candidates, but </a:t>
            </a:r>
            <a:r>
              <a:rPr lang="en-US" altLang="en-US" sz="2800" i="1" dirty="0">
                <a:solidFill>
                  <a:srgbClr val="FF0000"/>
                </a:solidFill>
              </a:rPr>
              <a:t>human rights and individual liberties </a:t>
            </a:r>
            <a:r>
              <a:rPr lang="en-US" altLang="en-US" sz="2800" dirty="0"/>
              <a:t>are not well observed</a:t>
            </a:r>
            <a:r>
              <a:rPr lang="en-US" altLang="en-US" sz="2800" dirty="0">
                <a:solidFill>
                  <a:schemeClr val="accent2"/>
                </a:solidFill>
              </a:rPr>
              <a:t>.</a:t>
            </a:r>
          </a:p>
          <a:p>
            <a:endParaRPr lang="en-US" altLang="en-US" dirty="0">
              <a:solidFill>
                <a:schemeClr val="accent2"/>
              </a:solidFill>
            </a:endParaRPr>
          </a:p>
          <a:p>
            <a:endParaRPr lang="en-US" sz="2800" b="0" i="0" u="none" strike="noStrike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5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ABF6-2435-492A-A28E-25D9F530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6342"/>
          </a:xfrm>
        </p:spPr>
        <p:txBody>
          <a:bodyPr>
            <a:normAutofit/>
          </a:bodyPr>
          <a:lstStyle/>
          <a:p>
            <a:r>
              <a:rPr lang="en-US" sz="2700" dirty="0" err="1"/>
              <a:t>Apa</a:t>
            </a:r>
            <a:r>
              <a:rPr lang="en-US" sz="2700" dirty="0"/>
              <a:t> </a:t>
            </a:r>
            <a:r>
              <a:rPr lang="en-US" sz="2700" dirty="0" err="1"/>
              <a:t>yg</a:t>
            </a:r>
            <a:r>
              <a:rPr lang="en-US" sz="2700" dirty="0"/>
              <a:t> </a:t>
            </a:r>
            <a:r>
              <a:rPr lang="en-US" sz="2700" dirty="0" err="1"/>
              <a:t>menyebabkan</a:t>
            </a:r>
            <a:r>
              <a:rPr lang="en-US" sz="2700" dirty="0"/>
              <a:t> illiberal democracy?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C8256-CB72-469A-BA21-7CA112A4E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2089"/>
            <a:ext cx="10515600" cy="4844874"/>
          </a:xfrm>
        </p:spPr>
        <p:txBody>
          <a:bodyPr>
            <a:normAutofit fontScale="92500"/>
          </a:bodyPr>
          <a:lstStyle/>
          <a:p>
            <a:r>
              <a:rPr lang="en-US" altLang="en-US" sz="2400" dirty="0">
                <a:solidFill>
                  <a:srgbClr val="FF0000"/>
                </a:solidFill>
              </a:rPr>
              <a:t>Ranking 64 </a:t>
            </a:r>
            <a:r>
              <a:rPr lang="en-US" altLang="en-US" sz="2400" dirty="0"/>
              <a:t>pada </a:t>
            </a:r>
            <a:r>
              <a:rPr lang="en-US" altLang="en-US" sz="2400" dirty="0">
                <a:solidFill>
                  <a:srgbClr val="FF0000"/>
                </a:solidFill>
              </a:rPr>
              <a:t>The Economist Democratic Index 2020</a:t>
            </a:r>
            <a:r>
              <a:rPr lang="en-US" altLang="en-US" sz="2400" dirty="0"/>
              <a:t>; Score 6.30; </a:t>
            </a:r>
            <a:r>
              <a:rPr lang="en-US" altLang="en-US" sz="2400" dirty="0">
                <a:solidFill>
                  <a:srgbClr val="FF0000"/>
                </a:solidFill>
              </a:rPr>
              <a:t>Flawed democracy</a:t>
            </a:r>
            <a:r>
              <a:rPr lang="en-US" altLang="en-US" sz="2400" dirty="0"/>
              <a:t>;</a:t>
            </a:r>
          </a:p>
          <a:p>
            <a:r>
              <a:rPr lang="en-US" altLang="en-US" sz="2400" dirty="0"/>
              <a:t>Electoral process and pluralism 7.92; Functioning of Government 7.50; Political Participation 6.11; Political Culture 4.38; Civil Liberties 5.59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Econ Sans OS Light"/>
              </a:rPr>
              <a:t>Demonstrasi</a:t>
            </a:r>
            <a:r>
              <a:rPr lang="en-US" sz="2400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atau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Unjuk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Rasa :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Revisi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UU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ttg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KPK---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korupsi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;  Omnibus Law; UU ITE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Kontras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melaporkan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Econ Sans OS Light"/>
              </a:rPr>
              <a:t>adanya</a:t>
            </a:r>
            <a:r>
              <a:rPr lang="en-US" sz="2400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Econ Sans OS Light"/>
              </a:rPr>
              <a:t>penangkapan</a:t>
            </a:r>
            <a:r>
              <a:rPr lang="en-US" sz="2400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4555 orang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demonstran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87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aksi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unjuk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rasa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menentang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Omnibus Law di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pelbagai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daerah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oleh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Polri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pemecatan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56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pegawai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KPK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yg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militant anti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korupsi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;</a:t>
            </a:r>
          </a:p>
          <a:p>
            <a:r>
              <a:rPr lang="en-US" sz="2400" i="1" dirty="0" err="1">
                <a:solidFill>
                  <a:srgbClr val="FF0000"/>
                </a:solidFill>
                <a:latin typeface="Econ Sans OS Light"/>
              </a:rPr>
              <a:t>Koalisi</a:t>
            </a:r>
            <a:r>
              <a:rPr lang="en-US" sz="2400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Econ Sans OS Light"/>
              </a:rPr>
              <a:t>Parpol</a:t>
            </a:r>
            <a:r>
              <a:rPr lang="en-US" sz="2400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merupakan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Econ Sans OS Light"/>
              </a:rPr>
              <a:t>kartel</a:t>
            </a:r>
            <a:r>
              <a:rPr lang="en-US" sz="2400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Econ Sans OS Light"/>
              </a:rPr>
              <a:t>politik</a:t>
            </a:r>
            <a:r>
              <a:rPr lang="en-US" sz="2400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yg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tdak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responsive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thd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aksi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protes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mhs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Econ Sans OS Light"/>
              </a:rPr>
              <a:t>buruh</a:t>
            </a:r>
            <a:r>
              <a:rPr lang="en-US" sz="2400" dirty="0">
                <a:solidFill>
                  <a:srgbClr val="000000"/>
                </a:solidFill>
                <a:latin typeface="Econ Sans OS Light"/>
              </a:rPr>
              <a:t> dan NGO’s; </a:t>
            </a:r>
          </a:p>
          <a:p>
            <a:r>
              <a:rPr lang="en-US" sz="2400" b="0" i="1" u="none" strike="noStrike" baseline="0" dirty="0">
                <a:solidFill>
                  <a:srgbClr val="FF0000"/>
                </a:solidFill>
                <a:latin typeface="Econ Sans OS Light"/>
              </a:rPr>
              <a:t>Democratic institutions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and </a:t>
            </a:r>
            <a:r>
              <a:rPr lang="en-US" sz="2400" b="0" i="1" u="none" strike="noStrike" baseline="0" dirty="0">
                <a:solidFill>
                  <a:srgbClr val="FF0000"/>
                </a:solidFill>
                <a:latin typeface="Econ Sans OS Light"/>
              </a:rPr>
              <a:t>the rule of law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alone are not enough to sustain a thriving democracy. (Ada DPR/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parlemen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tapi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tidak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memperjuangkan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kepentingan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warga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;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ada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rule of law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ttp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terjadi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pembungkaman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thd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para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demonstran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atau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Econ Sans OS Light"/>
              </a:rPr>
              <a:t>protes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Econ Sans OS Light"/>
              </a:rPr>
              <a:t>)</a:t>
            </a:r>
          </a:p>
          <a:p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serangan</a:t>
            </a:r>
            <a:r>
              <a:rPr lang="en-US" sz="2400" dirty="0"/>
              <a:t> </a:t>
            </a:r>
            <a:r>
              <a:rPr lang="en-US" sz="2400" dirty="0" err="1"/>
              <a:t>fajar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money politics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membeli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(voters);</a:t>
            </a:r>
            <a:endParaRPr lang="en-US" sz="2400" b="0" i="0" u="none" strike="noStrike" baseline="0" dirty="0">
              <a:solidFill>
                <a:srgbClr val="000000"/>
              </a:solidFill>
              <a:latin typeface="Econ Sans OS Light"/>
            </a:endParaRPr>
          </a:p>
          <a:p>
            <a:endParaRPr lang="en-US" sz="2400" b="0" i="0" u="none" strike="noStrike" baseline="0" dirty="0">
              <a:solidFill>
                <a:srgbClr val="000000"/>
              </a:solidFill>
              <a:latin typeface="Econ Sans OS Light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958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D2C35-5205-42CA-BE73-D0EB2C0C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0208"/>
          </a:xfrm>
        </p:spPr>
        <p:txBody>
          <a:bodyPr/>
          <a:lstStyle/>
          <a:p>
            <a:r>
              <a:rPr lang="en-US" dirty="0" err="1"/>
              <a:t>Prospek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di 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76D1-5B66-4734-9F75-D3FB4CD6A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778" y="1433689"/>
            <a:ext cx="10112022" cy="4594578"/>
          </a:xfrm>
        </p:spPr>
        <p:txBody>
          <a:bodyPr>
            <a:normAutofit lnSpcReduction="10000"/>
          </a:bodyPr>
          <a:lstStyle/>
          <a:p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Democratic systems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 are supposed to be attuned to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the needs of people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through the existence of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representative political parties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and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a culture of robust debate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about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the issues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Econ Sans OS Light"/>
              </a:rPr>
              <a:t>that matter to 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Econ Sans OS Light"/>
              </a:rPr>
              <a:t>people;</a:t>
            </a:r>
          </a:p>
          <a:p>
            <a:r>
              <a:rPr lang="en-US" b="1" dirty="0" err="1">
                <a:latin typeface="Econ Sans OS Light"/>
              </a:rPr>
              <a:t>Koalisi</a:t>
            </a:r>
            <a:r>
              <a:rPr lang="en-US" b="1" dirty="0">
                <a:latin typeface="Econ Sans OS Light"/>
              </a:rPr>
              <a:t> </a:t>
            </a:r>
            <a:r>
              <a:rPr lang="en-US" b="1" dirty="0" err="1">
                <a:latin typeface="Econ Sans OS Light"/>
              </a:rPr>
              <a:t>parpol</a:t>
            </a:r>
            <a:r>
              <a:rPr lang="en-US" b="1" dirty="0">
                <a:latin typeface="Econ Sans OS Light"/>
              </a:rPr>
              <a:t> </a:t>
            </a:r>
            <a:r>
              <a:rPr lang="en-US" dirty="0">
                <a:latin typeface="Econ Sans OS Light"/>
              </a:rPr>
              <a:t>di </a:t>
            </a:r>
            <a:r>
              <a:rPr lang="en-US" dirty="0" err="1">
                <a:latin typeface="Econ Sans OS Light"/>
              </a:rPr>
              <a:t>parlemen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yg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membuat</a:t>
            </a:r>
            <a:r>
              <a:rPr lang="en-US" dirty="0">
                <a:latin typeface="Econ Sans OS Light"/>
              </a:rPr>
              <a:t> UU KPK, Omnibus Law, dan ITE </a:t>
            </a:r>
            <a:r>
              <a:rPr lang="en-US" dirty="0" err="1">
                <a:latin typeface="Econ Sans OS Light"/>
              </a:rPr>
              <a:t>menunjukkan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dukungan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kepada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pemerintah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yg</a:t>
            </a:r>
            <a:r>
              <a:rPr lang="en-US" dirty="0">
                <a:latin typeface="Econ Sans OS Ligh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Econ Sans OS Light"/>
              </a:rPr>
              <a:t>mengabaikan</a:t>
            </a:r>
            <a:r>
              <a:rPr lang="en-US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Econ Sans OS Light"/>
              </a:rPr>
              <a:t>kepentingan</a:t>
            </a:r>
            <a:r>
              <a:rPr lang="en-US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Econ Sans OS Light"/>
              </a:rPr>
              <a:t>atau</a:t>
            </a:r>
            <a:r>
              <a:rPr lang="en-US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Econ Sans OS Light"/>
              </a:rPr>
              <a:t>aspirasi</a:t>
            </a:r>
            <a:r>
              <a:rPr lang="en-US" i="1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Econ Sans OS Light"/>
              </a:rPr>
              <a:t>warga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yg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menolak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pelemahan</a:t>
            </a:r>
            <a:r>
              <a:rPr lang="en-US" dirty="0">
                <a:latin typeface="Econ Sans OS Light"/>
              </a:rPr>
              <a:t> KPK, </a:t>
            </a:r>
            <a:r>
              <a:rPr lang="en-US" dirty="0" err="1">
                <a:latin typeface="Econ Sans OS Light"/>
              </a:rPr>
              <a:t>kepentingan</a:t>
            </a:r>
            <a:r>
              <a:rPr lang="en-US" dirty="0">
                <a:latin typeface="Econ Sans OS Light"/>
              </a:rPr>
              <a:t> big capital, dan </a:t>
            </a:r>
            <a:r>
              <a:rPr lang="en-US" dirty="0" err="1">
                <a:latin typeface="Econ Sans OS Light"/>
              </a:rPr>
              <a:t>ancaman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thd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warga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yg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menggunakan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medsos</a:t>
            </a:r>
            <a:r>
              <a:rPr lang="en-US" dirty="0">
                <a:latin typeface="Econ Sans OS Light"/>
              </a:rPr>
              <a:t>.</a:t>
            </a:r>
          </a:p>
          <a:p>
            <a:r>
              <a:rPr lang="en-US" dirty="0" err="1">
                <a:solidFill>
                  <a:srgbClr val="FF0000"/>
                </a:solidFill>
                <a:latin typeface="Econ Sans OS Light"/>
              </a:rPr>
              <a:t>Pembungkaman</a:t>
            </a:r>
            <a:r>
              <a:rPr lang="en-US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thd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protes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atau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demonstarasi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dengan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menangkap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atau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menahan</a:t>
            </a:r>
            <a:r>
              <a:rPr lang="en-US" dirty="0">
                <a:latin typeface="Econ Sans OS Light"/>
              </a:rPr>
              <a:t> para </a:t>
            </a:r>
            <a:r>
              <a:rPr lang="en-US" dirty="0" err="1">
                <a:latin typeface="Econ Sans OS Light"/>
              </a:rPr>
              <a:t>pengunjuk</a:t>
            </a:r>
            <a:r>
              <a:rPr lang="en-US" dirty="0">
                <a:latin typeface="Econ Sans OS Light"/>
              </a:rPr>
              <a:t> rasa, </a:t>
            </a:r>
            <a:r>
              <a:rPr lang="en-US" dirty="0" err="1">
                <a:latin typeface="Econ Sans OS Light"/>
              </a:rPr>
              <a:t>bahkan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penganiayaan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thd</a:t>
            </a:r>
            <a:r>
              <a:rPr lang="en-US" dirty="0">
                <a:latin typeface="Econ Sans OS Light"/>
              </a:rPr>
              <a:t> para </a:t>
            </a:r>
            <a:r>
              <a:rPr lang="en-US" dirty="0" err="1">
                <a:latin typeface="Econ Sans OS Light"/>
              </a:rPr>
              <a:t>pengunjuk</a:t>
            </a:r>
            <a:r>
              <a:rPr lang="en-US" dirty="0">
                <a:latin typeface="Econ Sans OS Light"/>
              </a:rPr>
              <a:t> rasa oleh </a:t>
            </a:r>
            <a:r>
              <a:rPr lang="en-US" dirty="0" err="1">
                <a:latin typeface="Econ Sans OS Light"/>
              </a:rPr>
              <a:t>aparat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Polri</a:t>
            </a:r>
            <a:r>
              <a:rPr lang="en-US" dirty="0">
                <a:latin typeface="Econ Sans OS Light"/>
              </a:rPr>
              <a:t>.   </a:t>
            </a:r>
          </a:p>
          <a:p>
            <a:r>
              <a:rPr lang="en-US" dirty="0">
                <a:solidFill>
                  <a:srgbClr val="FF0000"/>
                </a:solidFill>
                <a:latin typeface="Econ Sans OS Light"/>
              </a:rPr>
              <a:t>Media </a:t>
            </a:r>
            <a:r>
              <a:rPr lang="en-US" dirty="0" err="1">
                <a:solidFill>
                  <a:srgbClr val="FF0000"/>
                </a:solidFill>
                <a:latin typeface="Econ Sans OS Light"/>
              </a:rPr>
              <a:t>massa</a:t>
            </a:r>
            <a:r>
              <a:rPr lang="en-US" dirty="0">
                <a:solidFill>
                  <a:srgbClr val="FF0000"/>
                </a:solidFill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yg</a:t>
            </a:r>
            <a:r>
              <a:rPr lang="en-US" dirty="0">
                <a:latin typeface="Econ Sans OS Light"/>
              </a:rPr>
              <a:t> </a:t>
            </a:r>
            <a:r>
              <a:rPr lang="en-US" dirty="0" err="1">
                <a:latin typeface="Econ Sans OS Light"/>
              </a:rPr>
              <a:t>tidak</a:t>
            </a:r>
            <a:r>
              <a:rPr lang="en-US" dirty="0">
                <a:latin typeface="Econ Sans OS Light"/>
              </a:rPr>
              <a:t> independent; cyber troops                                                                               </a:t>
            </a:r>
            <a:endParaRPr lang="en-US" sz="2800" b="0" u="none" strike="noStrike" baseline="0" dirty="0">
              <a:latin typeface="Econ Sans OS Light"/>
            </a:endParaRPr>
          </a:p>
          <a:p>
            <a:endParaRPr lang="en-US" sz="2800" b="0" i="1" u="none" strike="noStrike" baseline="0" dirty="0">
              <a:solidFill>
                <a:srgbClr val="FF0000"/>
              </a:solidFill>
              <a:latin typeface="Econ Sans OS Ligh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3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9BBED-97F1-487C-8F20-4CABC8082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3764"/>
          </a:xfrm>
        </p:spPr>
        <p:txBody>
          <a:bodyPr/>
          <a:lstStyle/>
          <a:p>
            <a:r>
              <a:rPr lang="en-US" dirty="0" err="1"/>
              <a:t>Catatan</a:t>
            </a:r>
            <a:r>
              <a:rPr lang="en-US" dirty="0"/>
              <a:t>:  </a:t>
            </a:r>
            <a:r>
              <a:rPr lang="en-US" dirty="0" err="1"/>
              <a:t>Pilpres</a:t>
            </a:r>
            <a:r>
              <a:rPr lang="en-US" dirty="0"/>
              <a:t>, </a:t>
            </a:r>
            <a:r>
              <a:rPr lang="en-US" dirty="0" err="1"/>
              <a:t>Pilkada</a:t>
            </a:r>
            <a:r>
              <a:rPr lang="en-US" dirty="0"/>
              <a:t>, dan </a:t>
            </a:r>
            <a:r>
              <a:rPr lang="en-US" dirty="0" err="1"/>
              <a:t>Pileg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6CB22-BCC3-4DF4-BD78-D5812B00F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890"/>
            <a:ext cx="10515600" cy="563315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Partai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“</a:t>
            </a:r>
            <a:r>
              <a:rPr lang="en-US" dirty="0" err="1"/>
              <a:t>perahu</a:t>
            </a:r>
            <a:r>
              <a:rPr lang="en-US" dirty="0"/>
              <a:t>”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mencalonkan</a:t>
            </a:r>
            <a:r>
              <a:rPr lang="en-US" dirty="0"/>
              <a:t> para </a:t>
            </a:r>
            <a:r>
              <a:rPr lang="en-US" dirty="0" err="1"/>
              <a:t>kandidat</a:t>
            </a:r>
            <a:r>
              <a:rPr lang="en-US" dirty="0"/>
              <a:t>. </a:t>
            </a:r>
            <a:r>
              <a:rPr lang="en-US" dirty="0" err="1"/>
              <a:t>Parpol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para </a:t>
            </a:r>
            <a:r>
              <a:rPr lang="en-US" dirty="0" err="1"/>
              <a:t>kandidat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kaderisasi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dan </a:t>
            </a:r>
            <a:r>
              <a:rPr lang="en-US" dirty="0" err="1"/>
              <a:t>demokratis</a:t>
            </a:r>
            <a:r>
              <a:rPr lang="en-US" dirty="0"/>
              <a:t>. Jadi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internal </a:t>
            </a:r>
            <a:r>
              <a:rPr lang="en-US" dirty="0" err="1"/>
              <a:t>parpol</a:t>
            </a:r>
            <a:r>
              <a:rPr lang="en-US" dirty="0"/>
              <a:t>.</a:t>
            </a:r>
          </a:p>
          <a:p>
            <a:r>
              <a:rPr lang="en-US" dirty="0"/>
              <a:t>2.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fajar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money politics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(voters);</a:t>
            </a:r>
          </a:p>
          <a:p>
            <a:r>
              <a:rPr lang="en-US" dirty="0"/>
              <a:t>3. </a:t>
            </a:r>
            <a:r>
              <a:rPr lang="en-US" dirty="0" err="1"/>
              <a:t>Inkumben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negara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mengerahkan</a:t>
            </a:r>
            <a:r>
              <a:rPr lang="en-US" dirty="0"/>
              <a:t> ASN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kontestasi</a:t>
            </a:r>
            <a:r>
              <a:rPr lang="en-US" dirty="0"/>
              <a:t>.</a:t>
            </a:r>
          </a:p>
          <a:p>
            <a:r>
              <a:rPr lang="en-US" dirty="0"/>
              <a:t>4. 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.</a:t>
            </a:r>
          </a:p>
          <a:p>
            <a:r>
              <a:rPr lang="en-US" dirty="0"/>
              <a:t>5.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kandidat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kalah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pembakaran</a:t>
            </a:r>
            <a:r>
              <a:rPr lang="en-US" dirty="0"/>
              <a:t> </a:t>
            </a:r>
            <a:r>
              <a:rPr lang="en-US" dirty="0" err="1"/>
              <a:t>thd</a:t>
            </a:r>
            <a:r>
              <a:rPr lang="en-US" dirty="0"/>
              <a:t> gedung2 </a:t>
            </a:r>
            <a:r>
              <a:rPr lang="en-US" dirty="0" err="1"/>
              <a:t>perkantoran</a:t>
            </a:r>
            <a:r>
              <a:rPr lang="en-US" dirty="0"/>
              <a:t> DPRD,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r>
              <a:rPr lang="en-US" dirty="0" err="1">
                <a:solidFill>
                  <a:srgbClr val="FF0000"/>
                </a:solidFill>
              </a:rPr>
              <a:t>Prospek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demokrasi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di Indonesia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suram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Elite </a:t>
            </a:r>
            <a:r>
              <a:rPr lang="en-US" dirty="0" err="1">
                <a:solidFill>
                  <a:srgbClr val="FF0000"/>
                </a:solidFill>
              </a:rPr>
              <a:t>politik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eksekutif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legislatif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thd</a:t>
            </a:r>
            <a:r>
              <a:rPr lang="en-US" dirty="0"/>
              <a:t> Illiberal Democracy </a:t>
            </a:r>
            <a:r>
              <a:rPr lang="en-US" dirty="0" err="1"/>
              <a:t>atau</a:t>
            </a:r>
            <a:r>
              <a:rPr lang="en-US" dirty="0"/>
              <a:t> Flawless Democracy di Indonesia.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01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E7D40-C165-480B-A73C-CD9AD4E4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D3DBC-FF16-40CE-A6CB-CEF36F159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1" u="none" strike="noStrike" baseline="0" dirty="0">
                <a:solidFill>
                  <a:srgbClr val="FF0000"/>
                </a:solidFill>
                <a:latin typeface="GentiumPlus"/>
              </a:rPr>
              <a:t>Indonesia: Jokowi Sidelines Democracy</a:t>
            </a:r>
          </a:p>
          <a:p>
            <a:pPr marL="0" indent="0" algn="l">
              <a:buNone/>
            </a:pPr>
            <a:r>
              <a:rPr lang="en-US" b="1" i="1" u="none" strike="noStrike" baseline="0" dirty="0">
                <a:solidFill>
                  <a:srgbClr val="FF0000"/>
                </a:solidFill>
                <a:latin typeface="GentiumPlus"/>
              </a:rPr>
              <a:t>                          </a:t>
            </a:r>
            <a:r>
              <a:rPr lang="en-US" b="0" i="0" u="none" strike="noStrike" baseline="0" dirty="0">
                <a:latin typeface="GentiumPlus"/>
              </a:rPr>
              <a:t>by 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GentiumPlus"/>
              </a:rPr>
              <a:t>   Saiful </a:t>
            </a:r>
            <a:r>
              <a:rPr lang="en-US" b="0" i="0" u="none" strike="noStrike" baseline="0" dirty="0" err="1">
                <a:latin typeface="GentiumPlus"/>
              </a:rPr>
              <a:t>Mujani</a:t>
            </a:r>
            <a:r>
              <a:rPr lang="en-US" b="0" i="0" u="none" strike="noStrike" baseline="0" dirty="0">
                <a:latin typeface="GentiumPlus"/>
              </a:rPr>
              <a:t>, R. William Liddle</a:t>
            </a:r>
          </a:p>
          <a:p>
            <a:pPr marL="0" indent="0" algn="l">
              <a:buNone/>
            </a:pPr>
            <a:endParaRPr lang="en-US" dirty="0">
              <a:latin typeface="GentiumPlus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GentiumPlus"/>
              </a:rPr>
              <a:t>   </a:t>
            </a:r>
            <a:r>
              <a:rPr lang="en-US" sz="2400" b="1" i="1" u="none" strike="noStrike" baseline="0" dirty="0">
                <a:latin typeface="GentiumPlus"/>
              </a:rPr>
              <a:t>Journal of </a:t>
            </a:r>
            <a:r>
              <a:rPr lang="en-US" sz="2400" b="1" i="1" u="none" strike="noStrike" baseline="0" dirty="0" err="1">
                <a:latin typeface="GentiumPlus"/>
              </a:rPr>
              <a:t>Democcy</a:t>
            </a:r>
            <a:r>
              <a:rPr lang="en-US" sz="2400" b="0" i="0" u="none" strike="noStrike" baseline="0" dirty="0">
                <a:latin typeface="GentiumPlus"/>
              </a:rPr>
              <a:t>, Volume 32, Number 4, October 2021, pp. </a:t>
            </a:r>
            <a:r>
              <a:rPr lang="en-US" sz="2400" b="0" i="0" u="none" strike="noStrike" baseline="0">
                <a:latin typeface="GentiumPlus"/>
              </a:rPr>
              <a:t>72-86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2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4064</TotalTime>
  <Words>685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Econ Sans OS Light</vt:lpstr>
      <vt:lpstr>GentiumPlus</vt:lpstr>
      <vt:lpstr>Office Theme</vt:lpstr>
      <vt:lpstr>Prospek Demokrasi di Indonesia oleh Drs. Ganda Upaya MA</vt:lpstr>
      <vt:lpstr>Apa yang dimaksud dengan demokrasi?</vt:lpstr>
      <vt:lpstr>Apa yg dimaksud dgn Illiberal democracy?</vt:lpstr>
      <vt:lpstr>Apa yg menyebabkan illiberal democracy? </vt:lpstr>
      <vt:lpstr>Prospek Demokrasi di Indonesia</vt:lpstr>
      <vt:lpstr>Catatan:  Pilpres, Pilkada, dan Pileg </vt:lpstr>
      <vt:lpstr>Tugas: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 Demokrasi oleh Ganda Upaya</dc:title>
  <dc:creator>Ganda Upaya</dc:creator>
  <cp:lastModifiedBy>A</cp:lastModifiedBy>
  <cp:revision>5</cp:revision>
  <dcterms:created xsi:type="dcterms:W3CDTF">2021-12-06T18:39:04Z</dcterms:created>
  <dcterms:modified xsi:type="dcterms:W3CDTF">2021-12-18T15:30:09Z</dcterms:modified>
</cp:coreProperties>
</file>