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10"/>
  </p:notesMasterIdLst>
  <p:sldIdLst>
    <p:sldId id="266" r:id="rId2"/>
    <p:sldId id="290" r:id="rId3"/>
    <p:sldId id="300" r:id="rId4"/>
    <p:sldId id="291" r:id="rId5"/>
    <p:sldId id="262" r:id="rId6"/>
    <p:sldId id="302" r:id="rId7"/>
    <p:sldId id="303" r:id="rId8"/>
    <p:sldId id="304" r:id="rId9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3" autoAdjust="0"/>
  </p:normalViewPr>
  <p:slideViewPr>
    <p:cSldViewPr>
      <p:cViewPr varScale="1">
        <p:scale>
          <a:sx n="108" d="100"/>
          <a:sy n="108" d="100"/>
        </p:scale>
        <p:origin x="17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21823"/>
            <a:ext cx="564261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217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1722463-442F-4EB0-AD2B-50ADBD10D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722463-442F-4EB0-AD2B-50ADBD10D1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13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C292F-4BD4-4FF9-A183-817561041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615DC5-A8A1-4AB5-ACCC-A79352919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69445-AE14-4524-9D42-E2E912C00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B5AAF-57D3-4DE6-8CF5-57951BF4D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8628D-FF40-4B5B-BC57-04C1C7BD6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39E80-46B5-4C0A-BFE9-9C7D5D76DA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6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13715-776C-4B40-96F3-3A99BD39B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E167EA-15DE-4B33-8F61-1A70333C5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C81B1-F85B-4367-B3D7-7B3D249CF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3934B-713C-46D0-8F74-83A32F20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E57EB-9ADA-44AC-A984-A4CAE926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9AC5B-311A-4B9D-9FBA-1E1DCD752B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4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1E24FC-84B2-4C52-8DEA-D5EFEBE49F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A2002-3B7E-47CF-B161-5D25F00EE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83F88-5DBB-4E1B-9ABB-A1ACF3D27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480F5-6894-4F73-8CAB-F3CD17F25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5CBE6-7D08-4256-9113-5A486C538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C0E75-8AC1-45F4-B090-D7153943E9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8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2F77D-FC1B-4199-B5CA-47E4E89B7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43DDE-CD0C-49B2-B977-E9F9D2D7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09B95-EF96-48A8-8D7F-6A4324EE1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303F7-57B0-44D3-8D00-920FBE5C2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4F570-35B9-4D62-8807-CE57EF18F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9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092D4-47B1-4B8D-851D-5A6AB31DF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CDCA9-7E36-44A3-AA3D-85EB15566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58565-729A-4E36-AB59-69C98F62E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CEB12-02C0-49DF-A669-C044ED67D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04752-C102-4858-BB69-6C296AA6E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831A4-EE9C-4F03-A092-DDC7640C9F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3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A966E-BCE9-4563-9C09-4C1D08CC8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51C0D-3366-4F87-85FF-D549502014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E810B-FC3D-443B-8292-5F9E423AC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86233-5CED-4E7C-B7D7-50D12AD55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2B064-3B1B-4705-862D-87B619D4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0D4EE-4420-4B9E-A33E-790F96996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213C5-8444-46E2-B03E-1C297704DE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4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EEC38-346B-4281-92A0-E71F9B315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E281C-2A52-4E09-80E8-9D91016D1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611060-628B-47CE-8982-277B1DD2C5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32E113-DAC7-4FCC-840A-5F167FEB78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F0F78C-4B05-4064-93FA-9F31B4EA95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C901D8-9FA7-40A4-B764-3A99DB37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BB9556-4F49-4795-86D8-AAE6FC21C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206EB-B69C-4554-8DAE-EF603A2A0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D7463-0783-4CDB-900E-14222F1238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0B40B-A14B-4FC5-90E4-B51C3DD6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E06EF-53B9-48AA-8164-D0C5EC1EF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07D5DC-F906-4724-B312-ED111C52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E278B1-38FD-43B3-B22F-B63377BED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2BBA2-5DFB-4B62-8291-D83EF78DAC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6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BE200D-6F7E-45C0-89B3-4AB6CA20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0F9000-66F2-4B2A-99FE-363DA4049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9145F-2EE1-4E49-9013-8517809D6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CDEF9D-32E0-4288-BF83-EED775B9A4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7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530B0-6C6D-49D1-8CB7-57FA0010E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D11B7-36D0-41C2-AB26-E75B25130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6D61E-7E40-4A81-8F70-98BF44B44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EE760-0E8B-4EEF-9F50-62F45DE8E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C902C-9A34-4A8B-BFB5-45F07B1AF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185AB-B788-4752-B30C-613F32FD1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00BD3-BB5F-43D7-A0D1-2D369C9A6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7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60719-3F43-4736-BE51-8E5F59CE9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284E90-B205-408B-8AD5-30CD1D9A6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1EE3B-1C51-45AB-946D-C7222D8BF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AA4089-34CB-42E7-BBBE-9A912699A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5123E-C637-4619-B9FF-1B5579BD2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6B8E3-160E-4564-9645-849D1FCFD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EFB7F-3919-4898-94C6-F3D228B77F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2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C3DA43-75AE-4235-B5EB-7E50968C0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D507B-7E1F-4DDB-A147-285BBB188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D1626-706B-4601-BC92-4F014F526A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9000-3DED-422B-BB12-54D8DB7AC6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52015-0D83-445C-A5BF-034278CE26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EEEBF1-C781-4CB0-9601-3695A73C5F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4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9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id-ID" sz="400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1498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4800" b="1" dirty="0">
              <a:solidFill>
                <a:srgbClr val="FFFF66"/>
              </a:solidFill>
              <a:latin typeface="Book Antiqua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SESI</a:t>
            </a:r>
            <a:r>
              <a:rPr lang="id-ID" sz="2800" b="1" dirty="0">
                <a:latin typeface="Book Antiqua" pitchFamily="18" charset="0"/>
              </a:rPr>
              <a:t>   </a:t>
            </a:r>
            <a:r>
              <a:rPr lang="en-US" sz="2800" b="1" dirty="0">
                <a:latin typeface="Book Antiqua" pitchFamily="18" charset="0"/>
              </a:rPr>
              <a:t>4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>
                <a:latin typeface="Book Antiqua" pitchFamily="18" charset="0"/>
              </a:rPr>
              <a:t>INTEGRASI NASIONAL</a:t>
            </a:r>
            <a:endParaRPr lang="en-US" sz="2800" b="1" dirty="0">
              <a:latin typeface="Book Antiqua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IWAN GARDONO SUJATMIKO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DEPARTMEN SOSIOLOGI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UNIVERSITAS INDONESIA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PROGRAM MOOC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3600" b="1" dirty="0">
              <a:latin typeface="Book Antiqua" pitchFamily="18" charset="0"/>
            </a:endParaRPr>
          </a:p>
          <a:p>
            <a:pPr eaLnBrk="1" hangingPunct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D6A9A-5599-4F65-AB70-E041F571E05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B4B7F-EA24-4C43-942A-4ECCD23E4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15910"/>
          </a:xfrm>
        </p:spPr>
        <p:txBody>
          <a:bodyPr>
            <a:normAutofit fontScale="90000"/>
          </a:bodyPr>
          <a:lstStyle/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9F28F-E598-47E4-8382-325324C68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490820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sz="2800" b="1" dirty="0"/>
              <a:t>APA DEFINISI INTEGRASI NASIONAL?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sz="2800" dirty="0"/>
              <a:t>Integrasi Nasional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dimana</a:t>
            </a:r>
            <a:r>
              <a:rPr lang="en-US" sz="2800" dirty="0"/>
              <a:t>  </a:t>
            </a:r>
            <a:r>
              <a:rPr lang="en-US" sz="2800" dirty="0" err="1"/>
              <a:t>daerah</a:t>
            </a:r>
            <a:r>
              <a:rPr lang="en-US" sz="2800" dirty="0"/>
              <a:t> (regional)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</a:t>
            </a:r>
            <a:r>
              <a:rPr lang="en-US" sz="2800" dirty="0" err="1"/>
              <a:t>pusat</a:t>
            </a:r>
            <a:r>
              <a:rPr lang="en-US" sz="2800" dirty="0"/>
              <a:t>. </a:t>
            </a:r>
            <a:r>
              <a:rPr lang="en-US" sz="2800" dirty="0" err="1"/>
              <a:t>Dalam</a:t>
            </a:r>
            <a:r>
              <a:rPr lang="en-US" sz="2800" dirty="0"/>
              <a:t>  </a:t>
            </a:r>
            <a:r>
              <a:rPr lang="en-US" sz="2800" dirty="0" err="1"/>
              <a:t>realitanya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ketidak</a:t>
            </a:r>
            <a:r>
              <a:rPr lang="en-US" sz="2800" dirty="0"/>
              <a:t> </a:t>
            </a:r>
            <a:r>
              <a:rPr lang="en-US" sz="2800" dirty="0" err="1"/>
              <a:t>sepakatan</a:t>
            </a:r>
            <a:r>
              <a:rPr lang="en-US" sz="2800" dirty="0"/>
              <a:t> dan </a:t>
            </a:r>
            <a:r>
              <a:rPr lang="en-US" sz="2800" dirty="0" err="1"/>
              <a:t>konflik</a:t>
            </a:r>
            <a:r>
              <a:rPr lang="en-US" sz="2800" dirty="0"/>
              <a:t> yang </a:t>
            </a:r>
            <a:r>
              <a:rPr lang="en-US" sz="2800" dirty="0" err="1"/>
              <a:t>mengarah</a:t>
            </a:r>
            <a:r>
              <a:rPr lang="en-US" sz="2800" dirty="0"/>
              <a:t> pada </a:t>
            </a:r>
            <a:r>
              <a:rPr lang="en-US" sz="2800" dirty="0" err="1"/>
              <a:t>separatisme</a:t>
            </a:r>
            <a:r>
              <a:rPr lang="en-US" sz="2800" dirty="0"/>
              <a:t> (</a:t>
            </a:r>
            <a:r>
              <a:rPr lang="en-US" sz="2800" dirty="0" err="1"/>
              <a:t>disintegrasi</a:t>
            </a:r>
            <a:r>
              <a:rPr lang="en-US" sz="2800" dirty="0"/>
              <a:t>)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analisis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Indonesia  yang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daerah</a:t>
            </a:r>
            <a:r>
              <a:rPr lang="en-US" sz="2800" dirty="0"/>
              <a:t> dan </a:t>
            </a:r>
            <a:r>
              <a:rPr lang="en-US" sz="2800" dirty="0" err="1"/>
              <a:t>pulau</a:t>
            </a:r>
            <a:r>
              <a:rPr lang="en-US" sz="2800" dirty="0"/>
              <a:t>.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berbeda</a:t>
            </a:r>
            <a:r>
              <a:rPr lang="en-US" sz="2800" dirty="0"/>
              <a:t> dengan Integrasi </a:t>
            </a:r>
            <a:r>
              <a:rPr lang="en-US" sz="2800" dirty="0" err="1"/>
              <a:t>Sosial</a:t>
            </a:r>
            <a:r>
              <a:rPr lang="en-US" sz="2800" dirty="0"/>
              <a:t> yang </a:t>
            </a:r>
            <a:r>
              <a:rPr lang="en-US" sz="2800" dirty="0" err="1"/>
              <a:t>menekankan</a:t>
            </a:r>
            <a:r>
              <a:rPr lang="en-US" sz="2800" dirty="0"/>
              <a:t> pada </a:t>
            </a:r>
            <a:r>
              <a:rPr lang="en-US" sz="2800" dirty="0" err="1"/>
              <a:t>dimensi</a:t>
            </a:r>
            <a:r>
              <a:rPr lang="en-US" sz="2800" dirty="0"/>
              <a:t> </a:t>
            </a:r>
            <a:r>
              <a:rPr lang="en-US" sz="2800" dirty="0" err="1"/>
              <a:t>vertikal</a:t>
            </a:r>
            <a:r>
              <a:rPr lang="en-US" sz="2800" dirty="0"/>
              <a:t> (negara dengan </a:t>
            </a:r>
            <a:r>
              <a:rPr lang="en-US" sz="2800" dirty="0" err="1"/>
              <a:t>masyarakat</a:t>
            </a:r>
            <a:r>
              <a:rPr lang="en-US" sz="2800" dirty="0"/>
              <a:t>) 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r>
              <a:rPr lang="en-US" sz="2800" dirty="0"/>
              <a:t> horizontal (</a:t>
            </a:r>
            <a:r>
              <a:rPr lang="en-US" sz="2800" dirty="0" err="1"/>
              <a:t>antar</a:t>
            </a:r>
            <a:r>
              <a:rPr lang="en-US" sz="2800" dirty="0"/>
              <a:t> </a:t>
            </a:r>
            <a:r>
              <a:rPr lang="en-US" sz="2800" dirty="0" err="1"/>
              <a:t>golongan</a:t>
            </a:r>
            <a:r>
              <a:rPr lang="en-US" sz="2800" dirty="0"/>
              <a:t> agama)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06DEF-6148-40AB-B2F9-AAAF81D56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35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B9A85-81D6-4E62-8FC8-0216FA8E7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9957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F8B4D-37BD-4F2A-B72E-AE8F401C1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52682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2. FAKTOR APA YANG MEMPENGARUHI INTEGRASI NASIONAL?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/>
              <a:t>Memori</a:t>
            </a:r>
            <a:r>
              <a:rPr lang="en-US" sz="2800" dirty="0"/>
              <a:t> Sejarah: </a:t>
            </a:r>
            <a:r>
              <a:rPr lang="en-US" sz="2800" dirty="0" err="1"/>
              <a:t>kebersamaan</a:t>
            </a:r>
            <a:r>
              <a:rPr lang="en-US" sz="2800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/>
              <a:t>Kesepakatan</a:t>
            </a:r>
            <a:r>
              <a:rPr lang="en-US" sz="2800" dirty="0"/>
              <a:t> </a:t>
            </a:r>
            <a:r>
              <a:rPr lang="en-US" sz="2800" dirty="0" err="1"/>
              <a:t>pemimpin</a:t>
            </a:r>
            <a:r>
              <a:rPr lang="en-US" sz="2800" dirty="0"/>
              <a:t>: </a:t>
            </a:r>
            <a:r>
              <a:rPr lang="en-US" sz="2800" dirty="0" err="1"/>
              <a:t>dasar</a:t>
            </a:r>
            <a:r>
              <a:rPr lang="en-US" sz="2800" dirty="0"/>
              <a:t> negara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/>
              <a:t>Nasionalisme</a:t>
            </a:r>
            <a:r>
              <a:rPr lang="en-US" sz="2800" dirty="0"/>
              <a:t>: </a:t>
            </a:r>
            <a:r>
              <a:rPr lang="en-US" sz="2800" dirty="0" err="1"/>
              <a:t>merasa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Peran integrator </a:t>
            </a:r>
            <a:r>
              <a:rPr lang="en-US" sz="2800" dirty="0" err="1"/>
              <a:t>organisasi</a:t>
            </a:r>
            <a:r>
              <a:rPr lang="en-US" sz="2800" dirty="0"/>
              <a:t>: </a:t>
            </a:r>
            <a:r>
              <a:rPr lang="en-US" sz="2800" dirty="0" err="1"/>
              <a:t>partai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dan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/>
              <a:t>Paksaan</a:t>
            </a:r>
            <a:r>
              <a:rPr lang="en-US" sz="2800" dirty="0"/>
              <a:t> negara/</a:t>
            </a:r>
            <a:r>
              <a:rPr lang="en-US" sz="2800" dirty="0" err="1"/>
              <a:t>pusat</a:t>
            </a:r>
            <a:r>
              <a:rPr lang="en-US" sz="2800" dirty="0"/>
              <a:t>: negara yang </a:t>
            </a:r>
            <a:r>
              <a:rPr lang="en-US" sz="2800" dirty="0" err="1"/>
              <a:t>efektif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err="1"/>
              <a:t>Ancaman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luar</a:t>
            </a:r>
            <a:r>
              <a:rPr lang="en-US" sz="2800" dirty="0"/>
              <a:t>: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kuat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bersama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/>
              <a:t>Saling</a:t>
            </a:r>
            <a:r>
              <a:rPr lang="en-US" sz="2800" dirty="0"/>
              <a:t> </a:t>
            </a:r>
            <a:r>
              <a:rPr lang="en-US" sz="2800" dirty="0" err="1"/>
              <a:t>ketergantungan</a:t>
            </a:r>
            <a:r>
              <a:rPr lang="en-US" sz="2800" dirty="0"/>
              <a:t>: </a:t>
            </a:r>
            <a:r>
              <a:rPr lang="en-US" sz="2800" dirty="0" err="1"/>
              <a:t>ekonomi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 </a:t>
            </a:r>
            <a:r>
              <a:rPr lang="en-US" sz="2800" dirty="0" err="1"/>
              <a:t>pusat</a:t>
            </a:r>
            <a:r>
              <a:rPr lang="en-US" sz="2800" dirty="0"/>
              <a:t> dengan </a:t>
            </a:r>
            <a:r>
              <a:rPr lang="en-US" sz="2800" dirty="0" err="1"/>
              <a:t>daerah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negara </a:t>
            </a:r>
            <a:r>
              <a:rPr lang="en-US" sz="2800" dirty="0" err="1"/>
              <a:t>sebelumnya</a:t>
            </a:r>
            <a:r>
              <a:rPr lang="en-US" sz="2800" dirty="0"/>
              <a:t>: </a:t>
            </a:r>
            <a:r>
              <a:rPr lang="en-US" sz="2800" dirty="0" err="1"/>
              <a:t>birokrasi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7E039E-9DD2-4ECE-9E78-B382B37C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23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3F2EA-9526-4260-88DC-2DDA44A83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DE0BF-3E0D-4600-9792-0C5078C96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 startAt="3"/>
            </a:pPr>
            <a:r>
              <a:rPr lang="en-US" sz="2800" b="1" dirty="0"/>
              <a:t>BAGAIMANA FAKTOR ETNIK DAN AGAMA?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korelasi</a:t>
            </a:r>
            <a:r>
              <a:rPr lang="en-US" sz="2800" dirty="0"/>
              <a:t> (</a:t>
            </a:r>
            <a:r>
              <a:rPr lang="en-US" sz="2800" dirty="0" err="1"/>
              <a:t>positif</a:t>
            </a:r>
            <a:r>
              <a:rPr lang="en-US" sz="2800" dirty="0"/>
              <a:t> dan </a:t>
            </a:r>
            <a:r>
              <a:rPr lang="en-US" sz="2800" dirty="0" err="1"/>
              <a:t>negatif</a:t>
            </a:r>
            <a:r>
              <a:rPr lang="en-US" sz="2800" dirty="0"/>
              <a:t>)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umur</a:t>
            </a:r>
            <a:r>
              <a:rPr lang="en-US" sz="2800" dirty="0"/>
              <a:t> negara-</a:t>
            </a:r>
            <a:r>
              <a:rPr lang="en-US" sz="2800" dirty="0" err="1"/>
              <a:t>bangsa</a:t>
            </a:r>
            <a:r>
              <a:rPr lang="en-US" sz="2800" dirty="0"/>
              <a:t> dengan </a:t>
            </a:r>
            <a:r>
              <a:rPr lang="en-US" sz="2800" dirty="0" err="1"/>
              <a:t>luas</a:t>
            </a:r>
            <a:r>
              <a:rPr lang="en-US" sz="2800" dirty="0"/>
              <a:t> negara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penduduk</a:t>
            </a:r>
            <a:endParaRPr lang="en-US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* Dari 139 negara: 45 negara &gt;</a:t>
            </a:r>
            <a:r>
              <a:rPr lang="en-US" sz="2800" dirty="0">
                <a:solidFill>
                  <a:srgbClr val="FFFF66"/>
                </a:solidFill>
              </a:rPr>
              <a:t> </a:t>
            </a:r>
            <a:r>
              <a:rPr lang="en-US" sz="2800" dirty="0"/>
              <a:t>100 </a:t>
            </a:r>
            <a:r>
              <a:rPr lang="en-US" sz="2800" dirty="0" err="1"/>
              <a:t>tahun</a:t>
            </a:r>
            <a:r>
              <a:rPr lang="en-US" sz="2800" dirty="0"/>
              <a:t>; 39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diidentifikasi</a:t>
            </a:r>
            <a:endParaRPr lang="en-US" sz="2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* 26 Negara: </a:t>
            </a:r>
            <a:r>
              <a:rPr lang="en-US" sz="2800" dirty="0" err="1"/>
              <a:t>homogenitas</a:t>
            </a:r>
            <a:r>
              <a:rPr lang="en-US" sz="2800" dirty="0"/>
              <a:t> Agama (51- 100%) dan </a:t>
            </a:r>
            <a:r>
              <a:rPr lang="en-US" sz="2800" dirty="0" err="1"/>
              <a:t>etnik</a:t>
            </a:r>
            <a:r>
              <a:rPr lang="en-US" sz="2800" dirty="0"/>
              <a:t> (51-100%)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* 10 Negara: </a:t>
            </a:r>
            <a:r>
              <a:rPr lang="en-US" sz="2800" dirty="0" err="1"/>
              <a:t>homogenitas</a:t>
            </a:r>
            <a:r>
              <a:rPr lang="en-US" sz="2800" dirty="0"/>
              <a:t> Agama (51- 100%) dan </a:t>
            </a:r>
            <a:r>
              <a:rPr lang="en-US" sz="2800" dirty="0" err="1"/>
              <a:t>etnik</a:t>
            </a:r>
            <a:r>
              <a:rPr lang="en-US" sz="2800" dirty="0"/>
              <a:t> (0-50%): </a:t>
            </a:r>
            <a:r>
              <a:rPr lang="en-US" sz="2800" b="1" dirty="0"/>
              <a:t>INDONESIA 2045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* 2 Negara: </a:t>
            </a:r>
            <a:r>
              <a:rPr lang="en-US" sz="2800" dirty="0" err="1"/>
              <a:t>homogenitas</a:t>
            </a:r>
            <a:r>
              <a:rPr lang="en-US" sz="2800" dirty="0"/>
              <a:t> Agama (0-50%) dan </a:t>
            </a:r>
            <a:r>
              <a:rPr lang="en-US" sz="2800" dirty="0" err="1"/>
              <a:t>etnik</a:t>
            </a:r>
            <a:r>
              <a:rPr lang="en-US" sz="2800" dirty="0"/>
              <a:t> (51-100%): </a:t>
            </a:r>
            <a:r>
              <a:rPr lang="en-US" sz="2800" dirty="0" err="1"/>
              <a:t>Inggris</a:t>
            </a:r>
            <a:r>
              <a:rPr lang="en-US" sz="2800" dirty="0"/>
              <a:t> dan Belanda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* 1 Negara: </a:t>
            </a:r>
            <a:r>
              <a:rPr lang="en-US" sz="2800" dirty="0" err="1"/>
              <a:t>homogenitas</a:t>
            </a:r>
            <a:r>
              <a:rPr lang="en-US" sz="2800" dirty="0"/>
              <a:t> Agama 0-50%) dan </a:t>
            </a:r>
            <a:r>
              <a:rPr lang="en-US" sz="2800" dirty="0" err="1"/>
              <a:t>etnik</a:t>
            </a:r>
            <a:r>
              <a:rPr lang="en-US" sz="2800" dirty="0"/>
              <a:t> (0-50%): Swiss</a:t>
            </a:r>
          </a:p>
          <a:p>
            <a:pPr marL="0" indent="0">
              <a:buNone/>
            </a:pPr>
            <a:endParaRPr lang="en-US" sz="2800" b="1" dirty="0"/>
          </a:p>
          <a:p>
            <a:pPr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426874-6731-4ED4-B938-D3A03BF2E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91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AD6F-74EF-4F3B-972A-DB582DC46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83553"/>
          </a:xfrm>
        </p:spPr>
        <p:txBody>
          <a:bodyPr>
            <a:normAutofit fontScale="90000"/>
          </a:bodyPr>
          <a:lstStyle/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76BEE-BA24-466C-8F1D-A312F6954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36712"/>
            <a:ext cx="7886700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4. BAGAIMANA SEJARAH INDONESIA?</a:t>
            </a:r>
          </a:p>
          <a:p>
            <a:pPr marL="0" indent="0">
              <a:buNone/>
            </a:pPr>
            <a:endParaRPr lang="en-US" sz="2400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800" dirty="0" err="1"/>
              <a:t>Kesepakatan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modal </a:t>
            </a:r>
            <a:r>
              <a:rPr lang="en-US" sz="2800" dirty="0" err="1"/>
              <a:t>dasar</a:t>
            </a:r>
            <a:r>
              <a:rPr lang="en-US" sz="2800" dirty="0"/>
              <a:t> (Pancasila)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Agama </a:t>
            </a:r>
            <a:r>
              <a:rPr lang="en-US" sz="2800" dirty="0" err="1"/>
              <a:t>mayoritas</a:t>
            </a:r>
            <a:r>
              <a:rPr lang="en-US" sz="2800" dirty="0"/>
              <a:t> </a:t>
            </a:r>
            <a:r>
              <a:rPr lang="en-US" sz="2800" dirty="0" err="1"/>
              <a:t>mendukung</a:t>
            </a:r>
            <a:r>
              <a:rPr lang="en-US" sz="2800" dirty="0"/>
              <a:t> (Muslim </a:t>
            </a:r>
            <a:r>
              <a:rPr lang="en-US" sz="2800" dirty="0" err="1"/>
              <a:t>Moderat</a:t>
            </a:r>
            <a:r>
              <a:rPr lang="en-US" sz="2800" dirty="0"/>
              <a:t>, NU, </a:t>
            </a:r>
            <a:r>
              <a:rPr lang="en-US" sz="2800" dirty="0" err="1"/>
              <a:t>Muhamaddiyah</a:t>
            </a:r>
            <a:r>
              <a:rPr lang="en-US" sz="2800" dirty="0"/>
              <a:t>)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800" dirty="0" err="1"/>
              <a:t>Nasionalisme</a:t>
            </a:r>
            <a:r>
              <a:rPr lang="en-US" sz="2800" dirty="0"/>
              <a:t> </a:t>
            </a:r>
            <a:r>
              <a:rPr lang="en-US" sz="2800" dirty="0" err="1"/>
              <a:t>mendapat</a:t>
            </a:r>
            <a:r>
              <a:rPr lang="en-US" sz="2800" dirty="0"/>
              <a:t> </a:t>
            </a:r>
            <a:r>
              <a:rPr lang="en-US" sz="2800" dirty="0" err="1"/>
              <a:t>dukungan</a:t>
            </a:r>
            <a:r>
              <a:rPr lang="en-US" sz="2800" dirty="0"/>
              <a:t> </a:t>
            </a:r>
            <a:r>
              <a:rPr lang="en-US" sz="2800" dirty="0" err="1"/>
              <a:t>mayoritas</a:t>
            </a:r>
            <a:endParaRPr lang="en-US" sz="2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800" dirty="0" err="1"/>
              <a:t>Renegosiasi</a:t>
            </a:r>
            <a:r>
              <a:rPr lang="en-US" sz="2800" dirty="0"/>
              <a:t> </a:t>
            </a:r>
            <a:r>
              <a:rPr lang="en-US" sz="2800" dirty="0" err="1"/>
              <a:t>Kesepakatan</a:t>
            </a:r>
            <a:r>
              <a:rPr lang="en-US" sz="2800" dirty="0"/>
              <a:t> (</a:t>
            </a:r>
            <a:r>
              <a:rPr lang="en-US" sz="2800" dirty="0" err="1"/>
              <a:t>Otonomi</a:t>
            </a:r>
            <a:r>
              <a:rPr lang="en-US" sz="2800" dirty="0"/>
              <a:t> Daerah-</a:t>
            </a:r>
            <a:r>
              <a:rPr lang="en-US" sz="2800" dirty="0" err="1"/>
              <a:t>Otonomi</a:t>
            </a:r>
            <a:r>
              <a:rPr lang="en-US" sz="2800" dirty="0"/>
              <a:t> </a:t>
            </a:r>
            <a:r>
              <a:rPr lang="en-US" sz="2800" dirty="0" err="1"/>
              <a:t>Khusus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800" dirty="0"/>
              <a:t>Peran </a:t>
            </a:r>
            <a:r>
              <a:rPr lang="en-US" sz="2800" dirty="0" err="1"/>
              <a:t>Partai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integrator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800" dirty="0" err="1"/>
              <a:t>Jaringan</a:t>
            </a:r>
            <a:r>
              <a:rPr lang="en-US" sz="2800" dirty="0"/>
              <a:t> </a:t>
            </a:r>
            <a:r>
              <a:rPr lang="en-US" sz="2800" dirty="0" err="1"/>
              <a:t>Birokrasi</a:t>
            </a:r>
            <a:r>
              <a:rPr lang="en-US" sz="2800" dirty="0"/>
              <a:t> </a:t>
            </a:r>
            <a:r>
              <a:rPr lang="en-US" sz="2800" dirty="0" err="1"/>
              <a:t>sipil</a:t>
            </a:r>
            <a:r>
              <a:rPr lang="en-US" sz="2800" dirty="0"/>
              <a:t> dan TNI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sz="2800" dirty="0" err="1"/>
              <a:t>Pengalaman</a:t>
            </a:r>
            <a:r>
              <a:rPr lang="en-US" sz="2800" dirty="0"/>
              <a:t> </a:t>
            </a:r>
            <a:r>
              <a:rPr lang="en-US" sz="2800" dirty="0" err="1"/>
              <a:t>konflik</a:t>
            </a:r>
            <a:r>
              <a:rPr lang="en-US" sz="2800" dirty="0"/>
              <a:t> regional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pelajaran</a:t>
            </a:r>
            <a:endParaRPr lang="en-US" sz="2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sz="2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 marL="342900" lvl="1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71702C-113B-40DB-B72B-552337015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5D8-A368-4DC3-AF8B-D1E7BDC58C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30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FDE98-DAA7-4178-9D5E-C2C37A894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01B3-FD18-4660-95D3-CD08AF59D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b="1" dirty="0"/>
              <a:t>5. BAGAIMANA STRATEGI UNTUK MASA DEPAN?  </a:t>
            </a:r>
          </a:p>
          <a:p>
            <a:pPr marL="609600" indent="-609600">
              <a:buFontTx/>
              <a:buNone/>
            </a:pPr>
            <a:r>
              <a:rPr lang="en-US" sz="2400" dirty="0"/>
              <a:t> </a:t>
            </a:r>
            <a:r>
              <a:rPr lang="en-US" sz="3200" dirty="0"/>
              <a:t>PERLU INKLUSI SOSIAL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Pusat-Daerah (Sister Cities, </a:t>
            </a:r>
            <a:r>
              <a:rPr lang="en-US" sz="3200" dirty="0" err="1"/>
              <a:t>dll</a:t>
            </a:r>
            <a:r>
              <a:rPr lang="en-US" sz="3200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err="1"/>
              <a:t>Antar</a:t>
            </a:r>
            <a:r>
              <a:rPr lang="en-US" sz="3200" dirty="0"/>
              <a:t> Daerah (</a:t>
            </a:r>
            <a:r>
              <a:rPr lang="en-US" sz="3200" dirty="0" err="1"/>
              <a:t>propinsi</a:t>
            </a:r>
            <a:r>
              <a:rPr lang="en-US" sz="3200" dirty="0"/>
              <a:t> dengan </a:t>
            </a:r>
            <a:r>
              <a:rPr lang="en-US" sz="3200" dirty="0" err="1"/>
              <a:t>kabupaten</a:t>
            </a:r>
            <a:r>
              <a:rPr lang="en-US" sz="3200" dirty="0"/>
              <a:t>, </a:t>
            </a:r>
            <a:r>
              <a:rPr lang="en-US" sz="3200" dirty="0" err="1"/>
              <a:t>kabupaten</a:t>
            </a:r>
            <a:r>
              <a:rPr lang="en-US" sz="3200" dirty="0"/>
              <a:t> dengan </a:t>
            </a:r>
            <a:r>
              <a:rPr lang="en-US" sz="3200" dirty="0" err="1"/>
              <a:t>sesama</a:t>
            </a:r>
            <a:r>
              <a:rPr lang="en-US" sz="3200" dirty="0"/>
              <a:t> </a:t>
            </a:r>
            <a:r>
              <a:rPr lang="en-US" sz="3200" dirty="0" err="1"/>
              <a:t>kabupaten</a:t>
            </a:r>
            <a:r>
              <a:rPr lang="en-US" sz="3200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Intra Daerah (</a:t>
            </a:r>
            <a:r>
              <a:rPr lang="en-US" sz="3200" dirty="0" err="1"/>
              <a:t>vertikal</a:t>
            </a:r>
            <a:r>
              <a:rPr lang="en-US" sz="3200" dirty="0"/>
              <a:t>: </a:t>
            </a:r>
            <a:r>
              <a:rPr lang="en-US" sz="3200" dirty="0" err="1"/>
              <a:t>keterbukaan</a:t>
            </a:r>
            <a:r>
              <a:rPr lang="en-US" sz="3200" dirty="0"/>
              <a:t> </a:t>
            </a:r>
            <a:r>
              <a:rPr lang="en-US" sz="3200" dirty="0" err="1"/>
              <a:t>stratifikasi</a:t>
            </a:r>
            <a:r>
              <a:rPr lang="en-US" sz="3200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Intra </a:t>
            </a:r>
            <a:r>
              <a:rPr lang="en-US" sz="3200" dirty="0" err="1"/>
              <a:t>daerah</a:t>
            </a:r>
            <a:r>
              <a:rPr lang="en-US" sz="3200" dirty="0"/>
              <a:t> (horizontal: </a:t>
            </a:r>
            <a:r>
              <a:rPr lang="en-US" sz="3200" dirty="0" err="1"/>
              <a:t>kerukunan</a:t>
            </a:r>
            <a:r>
              <a:rPr lang="en-US" sz="3200" dirty="0"/>
              <a:t> agama, </a:t>
            </a:r>
            <a:r>
              <a:rPr lang="en-US" sz="3200" dirty="0" err="1"/>
              <a:t>etnik</a:t>
            </a:r>
            <a:r>
              <a:rPr lang="en-US" sz="3200" dirty="0"/>
              <a:t>)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50E2D-0923-40B5-A2C0-0B4EC7B45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68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39CE8-65D2-42D2-B645-3DD605D72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35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245AB-68DD-4CBB-8F25-003989FEA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6.BAGAIMANA POLA HUBUNGAN PUSAT DENGAN DAERAH?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/>
              <a:t> </a:t>
            </a:r>
            <a:r>
              <a:rPr lang="en-US" sz="3200" dirty="0" err="1"/>
              <a:t>Insentif</a:t>
            </a:r>
            <a:r>
              <a:rPr lang="en-US" sz="3200" dirty="0"/>
              <a:t> </a:t>
            </a:r>
            <a:r>
              <a:rPr lang="en-US" sz="3200" dirty="0" err="1"/>
              <a:t>diperbesar</a:t>
            </a:r>
            <a:r>
              <a:rPr lang="en-US" sz="3200" dirty="0"/>
              <a:t> (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hasil</a:t>
            </a:r>
            <a:r>
              <a:rPr lang="en-US" sz="3200" dirty="0"/>
              <a:t> SDA </a:t>
            </a:r>
            <a:r>
              <a:rPr lang="en-US" sz="3200" dirty="0" err="1"/>
              <a:t>diperbesar</a:t>
            </a:r>
            <a:r>
              <a:rPr lang="en-US" sz="3200" dirty="0"/>
              <a:t> dan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Bantuan</a:t>
            </a:r>
            <a:r>
              <a:rPr lang="en-US" sz="3200" dirty="0"/>
              <a:t> lain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pusat</a:t>
            </a:r>
            <a:r>
              <a:rPr lang="en-US" sz="3200" dirty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mengatasi</a:t>
            </a:r>
            <a:r>
              <a:rPr lang="en-US" sz="3200" dirty="0"/>
              <a:t> </a:t>
            </a:r>
            <a:r>
              <a:rPr lang="en-US" sz="3200" dirty="0" err="1"/>
              <a:t>konflik</a:t>
            </a:r>
            <a:r>
              <a:rPr lang="en-US" sz="3200" dirty="0"/>
              <a:t> </a:t>
            </a:r>
            <a:r>
              <a:rPr lang="en-US" sz="3200" dirty="0" err="1"/>
              <a:t>tindakan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dan </a:t>
            </a:r>
            <a:r>
              <a:rPr lang="en-US" sz="3200" dirty="0" err="1"/>
              <a:t>politik</a:t>
            </a:r>
            <a:r>
              <a:rPr lang="en-US" sz="3200" dirty="0"/>
              <a:t> </a:t>
            </a:r>
            <a:r>
              <a:rPr lang="en-US" sz="3200" dirty="0" err="1"/>
              <a:t>diutamakan</a:t>
            </a:r>
            <a:r>
              <a:rPr lang="en-US" sz="3200" dirty="0"/>
              <a:t> </a:t>
            </a:r>
            <a:r>
              <a:rPr lang="en-US" sz="3200" dirty="0" err="1"/>
              <a:t>bukan</a:t>
            </a:r>
            <a:r>
              <a:rPr lang="en-US" sz="3200" dirty="0"/>
              <a:t> </a:t>
            </a:r>
            <a:r>
              <a:rPr lang="en-US" sz="3200" dirty="0" err="1"/>
              <a:t>pendekatan</a:t>
            </a:r>
            <a:r>
              <a:rPr lang="en-US" sz="3200" dirty="0"/>
              <a:t> </a:t>
            </a:r>
            <a:r>
              <a:rPr lang="en-US" sz="3200" dirty="0" err="1"/>
              <a:t>represif</a:t>
            </a:r>
            <a:r>
              <a:rPr lang="en-US" sz="3200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err="1"/>
              <a:t>Emosi</a:t>
            </a:r>
            <a:r>
              <a:rPr lang="en-US" sz="3200" dirty="0"/>
              <a:t> </a:t>
            </a:r>
            <a:r>
              <a:rPr lang="en-US" sz="3200" dirty="0" err="1"/>
              <a:t>Nasionalisme</a:t>
            </a:r>
            <a:r>
              <a:rPr lang="en-US" sz="3200" dirty="0"/>
              <a:t> (pada </a:t>
            </a:r>
            <a:r>
              <a:rPr lang="en-US" sz="3200" dirty="0" err="1"/>
              <a:t>generasi</a:t>
            </a:r>
            <a:r>
              <a:rPr lang="en-US" sz="3200" dirty="0"/>
              <a:t> </a:t>
            </a:r>
            <a:r>
              <a:rPr lang="en-US" sz="3200" dirty="0" err="1"/>
              <a:t>muda</a:t>
            </a:r>
            <a:r>
              <a:rPr lang="en-US" sz="3200" dirty="0"/>
              <a:t>)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meningkat</a:t>
            </a:r>
            <a:r>
              <a:rPr lang="en-US" sz="3200" dirty="0"/>
              <a:t> </a:t>
            </a:r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dirty="0" err="1"/>
              <a:t>insentif</a:t>
            </a:r>
            <a:r>
              <a:rPr lang="en-US" sz="3200" dirty="0"/>
              <a:t> </a:t>
            </a:r>
            <a:r>
              <a:rPr lang="en-US" sz="3200" dirty="0" err="1"/>
              <a:t>diperbesar</a:t>
            </a:r>
            <a:r>
              <a:rPr lang="en-US" sz="3200" dirty="0"/>
              <a:t> dan </a:t>
            </a:r>
            <a:r>
              <a:rPr lang="en-US" sz="3200" dirty="0" err="1"/>
              <a:t>hukum-politik</a:t>
            </a:r>
            <a:r>
              <a:rPr lang="en-US" sz="3200" dirty="0"/>
              <a:t>  </a:t>
            </a:r>
            <a:r>
              <a:rPr lang="en-US" sz="3200" dirty="0" err="1"/>
              <a:t>diutamakan</a:t>
            </a:r>
            <a:endParaRPr lang="en-US" sz="32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037F7-9E2B-4984-9223-FCA4CED9F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78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D1D6-9906-4414-A759-002F2E0ED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24F91-6C9F-407B-B982-E8775EF2D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4400" dirty="0"/>
              <a:t>TERIMA KASIH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D6F50-EA95-42FD-B5EC-37CAEBE2C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37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2163</TotalTime>
  <Words>414</Words>
  <Application>Microsoft Office PowerPoint</Application>
  <PresentationFormat>On-screen Show (4:3)</PresentationFormat>
  <Paragraphs>73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COMMUNAL CONFLICT AND STATE FAILURE  (The Case of Ambon, Indonesia)     Iwan Gardono Sudjatmiko  (University of Indonesia; Indonesia National Police College) gardono@telkom.net</dc:title>
  <dc:creator>user</dc:creator>
  <cp:lastModifiedBy>A</cp:lastModifiedBy>
  <cp:revision>112</cp:revision>
  <cp:lastPrinted>2021-12-09T01:02:07Z</cp:lastPrinted>
  <dcterms:created xsi:type="dcterms:W3CDTF">2007-05-27T02:23:28Z</dcterms:created>
  <dcterms:modified xsi:type="dcterms:W3CDTF">2021-12-09T01:08:00Z</dcterms:modified>
</cp:coreProperties>
</file>