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9"/>
  </p:notesMasterIdLst>
  <p:sldIdLst>
    <p:sldId id="266" r:id="rId2"/>
    <p:sldId id="290" r:id="rId3"/>
    <p:sldId id="300" r:id="rId4"/>
    <p:sldId id="291" r:id="rId5"/>
    <p:sldId id="306" r:id="rId6"/>
    <p:sldId id="295" r:id="rId7"/>
    <p:sldId id="308" r:id="rId8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3" autoAdjust="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217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5327" y="4421823"/>
            <a:ext cx="564261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29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217" y="8842029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1722463-442F-4EB0-AD2B-50ADBD10D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722463-442F-4EB0-AD2B-50ADBD10D1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13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C292F-4BD4-4FF9-A183-8175610413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615DC5-A8A1-4AB5-ACCC-A79352919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69445-AE14-4524-9D42-E2E912C00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B5AAF-57D3-4DE6-8CF5-57951BF4D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8628D-FF40-4B5B-BC57-04C1C7BD6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39E80-46B5-4C0A-BFE9-9C7D5D76DA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26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13715-776C-4B40-96F3-3A99BD39B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E167EA-15DE-4B33-8F61-1A70333C5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C81B1-F85B-4367-B3D7-7B3D249CF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3934B-713C-46D0-8F74-83A32F20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E57EB-9ADA-44AC-A984-A4CAE926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49AC5B-311A-4B9D-9FBA-1E1DCD752B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41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1E24FC-84B2-4C52-8DEA-D5EFEBE49F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7A2002-3B7E-47CF-B161-5D25F00EE8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83F88-5DBB-4E1B-9ABB-A1ACF3D27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480F5-6894-4F73-8CAB-F3CD17F25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35CBE6-7D08-4256-9113-5A486C538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EC0E75-8AC1-45F4-B090-D7153943E9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8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2F77D-FC1B-4199-B5CA-47E4E89B7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43DDE-CD0C-49B2-B977-E9F9D2D7B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09B95-EF96-48A8-8D7F-6A4324EE1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303F7-57B0-44D3-8D00-920FBE5C2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4F570-35B9-4D62-8807-CE57EF18F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76215-CC64-4F62-899F-6F2FF77526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99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092D4-47B1-4B8D-851D-5A6AB31DF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DCDCA9-7E36-44A3-AA3D-85EB15566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58565-729A-4E36-AB59-69C98F62E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8CEB12-02C0-49DF-A669-C044ED67D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04752-C102-4858-BB69-6C296AA6E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831A4-EE9C-4F03-A092-DDC7640C9F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34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A966E-BCE9-4563-9C09-4C1D08CC8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51C0D-3366-4F87-85FF-D549502014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FE810B-FC3D-443B-8292-5F9E423AC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286233-5CED-4E7C-B7D7-50D12AD55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22B064-3B1B-4705-862D-87B619D48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0D4EE-4420-4B9E-A33E-790F96996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4213C5-8444-46E2-B03E-1C297704DE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49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EEC38-346B-4281-92A0-E71F9B315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1E281C-2A52-4E09-80E8-9D91016D1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611060-628B-47CE-8982-277B1DD2C5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32E113-DAC7-4FCC-840A-5F167FEB78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F0F78C-4B05-4064-93FA-9F31B4EA95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C901D8-9FA7-40A4-B764-3A99DB373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BB9556-4F49-4795-86D8-AAE6FC21C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8206EB-B69C-4554-8DAE-EF603A2A0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2D7463-0783-4CDB-900E-14222F1238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0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0B40B-A14B-4FC5-90E4-B51C3DD63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1E06EF-53B9-48AA-8164-D0C5EC1EF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07D5DC-F906-4724-B312-ED111C528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E278B1-38FD-43B3-B22F-B63377BED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2BBA2-5DFB-4B62-8291-D83EF78DAC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65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BE200D-6F7E-45C0-89B3-4AB6CA20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0F9000-66F2-4B2A-99FE-363DA4049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69145F-2EE1-4E49-9013-8517809D6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CDEF9D-32E0-4288-BF83-EED775B9A4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77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530B0-6C6D-49D1-8CB7-57FA0010E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D11B7-36D0-41C2-AB26-E75B25130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6D61E-7E40-4A81-8F70-98BF44B44A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9EE760-0E8B-4EEF-9F50-62F45DE8E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5C902C-9A34-4A8B-BFB5-45F07B1AF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8185AB-B788-4752-B30C-613F32FD1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C00BD3-BB5F-43D7-A0D1-2D369C9A64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7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60719-3F43-4736-BE51-8E5F59CE9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284E90-B205-408B-8AD5-30CD1D9A6A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1EE3B-1C51-45AB-946D-C7222D8BF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AA4089-34CB-42E7-BBBE-9A912699A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5123E-C637-4619-B9FF-1B5579BD2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6B8E3-160E-4564-9645-849D1FCFD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FEFB7F-3919-4898-94C6-F3D228B77F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2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C3DA43-75AE-4235-B5EB-7E50968C0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BD507B-7E1F-4DDB-A147-285BBB188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D1626-706B-4601-BC92-4F014F526A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89000-3DED-422B-BB12-54D8DB7AC6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52015-0D83-445C-A5BF-034278CE26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3EEEBF1-C781-4CB0-9601-3695A73C5F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4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98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id-ID" sz="400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1075"/>
            <a:ext cx="8229600" cy="51498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z="4800" b="1" dirty="0">
              <a:solidFill>
                <a:srgbClr val="FFFF66"/>
              </a:solidFill>
              <a:latin typeface="Book Antiqua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b="1" dirty="0">
                <a:latin typeface="Book Antiqua" pitchFamily="18" charset="0"/>
              </a:rPr>
              <a:t>SESI</a:t>
            </a:r>
            <a:r>
              <a:rPr lang="id-ID" sz="2400" b="1" dirty="0">
                <a:latin typeface="Book Antiqua" pitchFamily="18" charset="0"/>
              </a:rPr>
              <a:t>   </a:t>
            </a:r>
            <a:r>
              <a:rPr lang="en-US" sz="2400" b="1" dirty="0">
                <a:latin typeface="Book Antiqua" pitchFamily="18" charset="0"/>
              </a:rPr>
              <a:t>1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b="1" dirty="0">
                <a:latin typeface="Book Antiqua" pitchFamily="18" charset="0"/>
              </a:rPr>
              <a:t>PENGANTAR SOSIOLOGI POLITIK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b="1" dirty="0">
                <a:latin typeface="Book Antiqua" pitchFamily="18" charset="0"/>
              </a:rPr>
              <a:t>IWAN GARDONO SUJATMIKO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b="1" dirty="0">
                <a:latin typeface="Book Antiqua" pitchFamily="18" charset="0"/>
              </a:rPr>
              <a:t>DEPARTEMEN SOSIOLOGI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b="1" dirty="0">
                <a:latin typeface="Book Antiqua" pitchFamily="18" charset="0"/>
              </a:rPr>
              <a:t>UNIVERSITAS INDONESIA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b="1" dirty="0">
                <a:latin typeface="Book Antiqua" pitchFamily="18" charset="0"/>
              </a:rPr>
              <a:t>PROGRAM MOOC</a:t>
            </a:r>
          </a:p>
          <a:p>
            <a:pPr eaLnBrk="1" hangingPunct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1D6A9A-5599-4F65-AB70-E041F571E05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B4B7F-EA24-4C43-942A-4ECCD23E4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7610"/>
          </a:xfrm>
        </p:spPr>
        <p:txBody>
          <a:bodyPr/>
          <a:lstStyle/>
          <a:p>
            <a:pPr algn="ctr"/>
            <a:r>
              <a:rPr lang="en-US" b="1" dirty="0"/>
              <a:t>SESI-1 SOSIOLOGI POLITIK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9F28F-E598-47E4-8382-325324C68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8760"/>
            <a:ext cx="7886700" cy="490820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800" b="1" dirty="0"/>
              <a:t>APA DEFINISI SOSIOLOGI POLITIK?</a:t>
            </a:r>
          </a:p>
          <a:p>
            <a:pPr marL="0" indent="0" eaLnBrk="1" hangingPunct="1">
              <a:buNone/>
            </a:pPr>
            <a:r>
              <a:rPr lang="en-US" sz="2800" dirty="0" err="1"/>
              <a:t>Sosiologi</a:t>
            </a:r>
            <a:r>
              <a:rPr lang="en-US" sz="2800" dirty="0"/>
              <a:t> </a:t>
            </a:r>
            <a:r>
              <a:rPr lang="en-US" sz="2800" dirty="0" err="1"/>
              <a:t>Politik</a:t>
            </a:r>
            <a:r>
              <a:rPr lang="en-US" sz="2800" dirty="0"/>
              <a:t> </a:t>
            </a:r>
            <a:r>
              <a:rPr lang="en-US" sz="2800" dirty="0" err="1"/>
              <a:t>membahas</a:t>
            </a:r>
            <a:r>
              <a:rPr lang="en-US" sz="2800" dirty="0"/>
              <a:t> </a:t>
            </a:r>
            <a:r>
              <a:rPr lang="en-US" sz="2800" dirty="0" err="1"/>
              <a:t>tiga</a:t>
            </a:r>
            <a:r>
              <a:rPr lang="en-US" sz="2800" dirty="0"/>
              <a:t> </a:t>
            </a:r>
            <a:r>
              <a:rPr lang="en-US" sz="2800" dirty="0" err="1"/>
              <a:t>topik</a:t>
            </a:r>
            <a:r>
              <a:rPr lang="en-US" sz="2800" dirty="0"/>
              <a:t>: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id-ID" sz="2800" dirty="0"/>
              <a:t>Hub</a:t>
            </a:r>
            <a:r>
              <a:rPr lang="en-US" sz="2800" dirty="0"/>
              <a:t>un</a:t>
            </a:r>
            <a:r>
              <a:rPr lang="id-ID" sz="2800" dirty="0"/>
              <a:t>gan timbal balik antara  </a:t>
            </a:r>
            <a:r>
              <a:rPr lang="en-US" sz="2800" dirty="0" err="1"/>
              <a:t>masyarakat</a:t>
            </a:r>
            <a:r>
              <a:rPr lang="id-ID" sz="2800" dirty="0"/>
              <a:t> (“Infrastruktur”) dengan </a:t>
            </a:r>
            <a:r>
              <a:rPr lang="en-US" sz="2800" dirty="0"/>
              <a:t>negara</a:t>
            </a:r>
            <a:r>
              <a:rPr lang="id-ID" sz="2800" dirty="0"/>
              <a:t> (“Suprastruktur”)</a:t>
            </a:r>
          </a:p>
          <a:p>
            <a:pPr marL="0" indent="0" eaLnBrk="1" hangingPunct="1">
              <a:buNone/>
            </a:pPr>
            <a:r>
              <a:rPr lang="en-US" sz="2800" dirty="0"/>
              <a:t>(State and Civil Society).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id-ID" sz="2800" dirty="0"/>
              <a:t>Basis Sosial (kelompok2 sosial: agama, etnik, gender) </a:t>
            </a:r>
            <a:r>
              <a:rPr lang="en-US" sz="2800" dirty="0"/>
              <a:t>yang </a:t>
            </a:r>
            <a:r>
              <a:rPr lang="en-US" sz="2800" dirty="0" err="1"/>
              <a:t>mempengaruhi</a:t>
            </a:r>
            <a:r>
              <a:rPr lang="en-US" sz="2800" dirty="0"/>
              <a:t> </a:t>
            </a:r>
            <a:r>
              <a:rPr lang="id-ID" sz="2800" dirty="0"/>
              <a:t> </a:t>
            </a:r>
            <a:r>
              <a:rPr lang="en-US" sz="2800" dirty="0"/>
              <a:t>p</a:t>
            </a:r>
            <a:r>
              <a:rPr lang="id-ID" sz="2800" dirty="0"/>
              <a:t>olitik</a:t>
            </a:r>
            <a:r>
              <a:rPr lang="en-US" sz="2800" dirty="0"/>
              <a:t>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sz="2800" dirty="0" err="1"/>
              <a:t>Kekuasaan</a:t>
            </a:r>
            <a:r>
              <a:rPr lang="en-US" sz="2800" dirty="0"/>
              <a:t> (Power) 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politik</a:t>
            </a:r>
            <a:r>
              <a:rPr lang="en-US" sz="2800" dirty="0"/>
              <a:t>, </a:t>
            </a:r>
            <a:r>
              <a:rPr lang="en-US" sz="2800" dirty="0" err="1"/>
              <a:t>ekonomi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dan </a:t>
            </a:r>
            <a:r>
              <a:rPr lang="en-US" sz="2800" dirty="0" err="1"/>
              <a:t>budaya</a:t>
            </a:r>
            <a:r>
              <a:rPr lang="en-US" sz="2800" dirty="0"/>
              <a:t>.</a:t>
            </a:r>
            <a:endParaRPr lang="id-ID" sz="2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06DEF-6148-40AB-B2F9-AAAF81D56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76215-CC64-4F62-899F-6F2FF775269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35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B9A85-81D6-4E62-8FC8-0216FA8E7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9957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F8B4D-37BD-4F2A-B72E-AE8F401C1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08720"/>
            <a:ext cx="7886700" cy="5268243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2. APA PERBEDAAN SOSIOLOGI DENGAN ILMU POLITIK?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err="1"/>
              <a:t>Sosiologi</a:t>
            </a:r>
            <a:r>
              <a:rPr lang="en-US" sz="2800" dirty="0"/>
              <a:t> </a:t>
            </a:r>
            <a:r>
              <a:rPr lang="en-US" sz="2800" dirty="0" err="1"/>
              <a:t>membahas</a:t>
            </a:r>
            <a:r>
              <a:rPr lang="en-US" sz="2800" dirty="0"/>
              <a:t> </a:t>
            </a:r>
            <a:r>
              <a:rPr lang="en-US" sz="2800" dirty="0" err="1"/>
              <a:t>gejala</a:t>
            </a:r>
            <a:r>
              <a:rPr lang="en-US" sz="2800" dirty="0"/>
              <a:t> </a:t>
            </a:r>
            <a:r>
              <a:rPr lang="en-US" sz="2800" dirty="0" err="1"/>
              <a:t>politik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konteks</a:t>
            </a:r>
            <a:r>
              <a:rPr lang="en-US" sz="2800" dirty="0"/>
              <a:t> </a:t>
            </a:r>
            <a:r>
              <a:rPr lang="en-US" sz="2800" dirty="0" err="1"/>
              <a:t>perubahan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, </a:t>
            </a:r>
            <a:r>
              <a:rPr lang="en-US" sz="2800" dirty="0" err="1"/>
              <a:t>misalnya</a:t>
            </a:r>
            <a:r>
              <a:rPr lang="en-US" sz="2800" dirty="0"/>
              <a:t> </a:t>
            </a:r>
            <a:r>
              <a:rPr lang="en-US" sz="2800" dirty="0" err="1"/>
              <a:t>demokrasi</a:t>
            </a:r>
            <a:r>
              <a:rPr lang="en-US" sz="2800" dirty="0"/>
              <a:t> 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/>
              <a:t>dilihat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proses </a:t>
            </a:r>
            <a:r>
              <a:rPr lang="en-US" sz="2800" dirty="0" err="1"/>
              <a:t>transformasi</a:t>
            </a:r>
            <a:r>
              <a:rPr lang="en-US" sz="2800" dirty="0"/>
              <a:t>  untuk </a:t>
            </a:r>
            <a:r>
              <a:rPr lang="en-US" sz="2800" dirty="0" err="1"/>
              <a:t>mengubah</a:t>
            </a:r>
            <a:r>
              <a:rPr lang="en-US" sz="2800" dirty="0"/>
              <a:t> </a:t>
            </a:r>
            <a:r>
              <a:rPr lang="en-US" sz="2800" dirty="0" err="1"/>
              <a:t>struktur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terbuka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warga</a:t>
            </a:r>
            <a:r>
              <a:rPr lang="en-US" sz="2800" dirty="0"/>
              <a:t> dan </a:t>
            </a:r>
            <a:r>
              <a:rPr lang="en-US" sz="2800" dirty="0" err="1"/>
              <a:t>golongan</a:t>
            </a:r>
            <a:r>
              <a:rPr lang="en-US" sz="2800" dirty="0"/>
              <a:t> di </a:t>
            </a:r>
            <a:r>
              <a:rPr lang="en-US" sz="2800" dirty="0" err="1"/>
              <a:t>lapisan</a:t>
            </a:r>
            <a:r>
              <a:rPr lang="en-US" sz="2800" dirty="0"/>
              <a:t> </a:t>
            </a:r>
            <a:r>
              <a:rPr lang="en-US" sz="2800" dirty="0" err="1"/>
              <a:t>bawah</a:t>
            </a:r>
            <a:r>
              <a:rPr lang="en-US" sz="2800" dirty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Politik</a:t>
            </a:r>
            <a:r>
              <a:rPr lang="en-US" sz="2800" dirty="0"/>
              <a:t> </a:t>
            </a:r>
            <a:r>
              <a:rPr lang="en-US" sz="2800" dirty="0" err="1"/>
              <a:t>fokus</a:t>
            </a:r>
            <a:r>
              <a:rPr lang="en-US" sz="2800" dirty="0"/>
              <a:t> </a:t>
            </a:r>
            <a:r>
              <a:rPr lang="en-US" sz="2800" dirty="0" err="1"/>
              <a:t>membahas</a:t>
            </a:r>
            <a:r>
              <a:rPr lang="en-US" sz="2800" dirty="0"/>
              <a:t> </a:t>
            </a:r>
            <a:r>
              <a:rPr lang="en-US" sz="2800" dirty="0" err="1"/>
              <a:t>perubahan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struktur</a:t>
            </a:r>
            <a:r>
              <a:rPr lang="en-US" sz="2800" dirty="0"/>
              <a:t> </a:t>
            </a:r>
            <a:r>
              <a:rPr lang="en-US" sz="2800" dirty="0" err="1"/>
              <a:t>politik</a:t>
            </a:r>
            <a:r>
              <a:rPr lang="en-US" sz="2800" dirty="0"/>
              <a:t> agar </a:t>
            </a:r>
            <a:r>
              <a:rPr lang="en-US" sz="2800" dirty="0" err="1"/>
              <a:t>semakin</a:t>
            </a:r>
            <a:r>
              <a:rPr lang="en-US" sz="2800" dirty="0"/>
              <a:t> </a:t>
            </a:r>
            <a:r>
              <a:rPr lang="en-US" sz="2800" dirty="0" err="1"/>
              <a:t>berfungsinya</a:t>
            </a:r>
            <a:r>
              <a:rPr lang="en-US" sz="2800" dirty="0"/>
              <a:t> </a:t>
            </a:r>
            <a:r>
              <a:rPr lang="en-US" sz="2800" dirty="0" err="1"/>
              <a:t>lembaga</a:t>
            </a:r>
            <a:r>
              <a:rPr lang="en-US" sz="2800" dirty="0"/>
              <a:t> negara, </a:t>
            </a:r>
            <a:r>
              <a:rPr lang="en-US" sz="2800" dirty="0" err="1"/>
              <a:t>partai</a:t>
            </a:r>
            <a:r>
              <a:rPr lang="en-US" sz="2800" dirty="0"/>
              <a:t> </a:t>
            </a:r>
            <a:r>
              <a:rPr lang="en-US" sz="2800" dirty="0" err="1"/>
              <a:t>politik</a:t>
            </a:r>
            <a:r>
              <a:rPr lang="en-US" sz="2800" dirty="0"/>
              <a:t>, </a:t>
            </a:r>
            <a:r>
              <a:rPr lang="en-US" sz="2800" dirty="0" err="1"/>
              <a:t>pemilihan</a:t>
            </a:r>
            <a:r>
              <a:rPr lang="en-US" sz="2800" dirty="0"/>
              <a:t> </a:t>
            </a:r>
            <a:r>
              <a:rPr lang="en-US" sz="2800" dirty="0" err="1"/>
              <a:t>umum</a:t>
            </a:r>
            <a:r>
              <a:rPr lang="en-US" sz="2800" dirty="0"/>
              <a:t> dan </a:t>
            </a:r>
            <a:r>
              <a:rPr lang="en-US" sz="2800" dirty="0" err="1"/>
              <a:t>partispasi</a:t>
            </a:r>
            <a:r>
              <a:rPr lang="en-US" sz="2800" dirty="0"/>
              <a:t> </a:t>
            </a:r>
            <a:r>
              <a:rPr lang="en-US" sz="2800" dirty="0" err="1"/>
              <a:t>warga</a:t>
            </a:r>
            <a:r>
              <a:rPr lang="en-US" sz="2800" dirty="0"/>
              <a:t>.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7E039E-9DD2-4ECE-9E78-B382B37C0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76215-CC64-4F62-899F-6F2FF775269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23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3F2EA-9526-4260-88DC-2DDA44A83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7158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DE0BF-3E0D-4600-9792-0C5078C96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2736"/>
            <a:ext cx="7886700" cy="5124227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 startAt="3"/>
            </a:pPr>
            <a:r>
              <a:rPr lang="en-US" sz="2800" b="1" dirty="0"/>
              <a:t>BAGAIMANA SOSIOLOGI POLITIK MELIHAT MASYARAKAT INDONESIA?</a:t>
            </a:r>
          </a:p>
          <a:p>
            <a:pPr marL="0" indent="0">
              <a:buNone/>
            </a:pPr>
            <a:r>
              <a:rPr lang="en-US" sz="2800" dirty="0"/>
              <a:t>Masyarakat Indonesia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/>
              <a:t>dilihat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tiga</a:t>
            </a:r>
            <a:r>
              <a:rPr lang="en-US" sz="2800" dirty="0"/>
              <a:t> </a:t>
            </a:r>
            <a:r>
              <a:rPr lang="en-US" sz="2800" dirty="0" err="1"/>
              <a:t>dimensi</a:t>
            </a:r>
            <a:r>
              <a:rPr lang="en-US" sz="2800" dirty="0"/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err="1"/>
              <a:t>Vertikal</a:t>
            </a:r>
            <a:r>
              <a:rPr lang="en-US" sz="2800" dirty="0"/>
              <a:t>: </a:t>
            </a:r>
            <a:r>
              <a:rPr lang="en-US" sz="2800" dirty="0" err="1"/>
              <a:t>hubungan</a:t>
            </a:r>
            <a:r>
              <a:rPr lang="en-US" sz="2800" dirty="0"/>
              <a:t> negara dengan </a:t>
            </a:r>
            <a:r>
              <a:rPr lang="en-US" sz="2800" dirty="0" err="1"/>
              <a:t>masyarakat</a:t>
            </a:r>
            <a:r>
              <a:rPr lang="en-US" sz="2800" dirty="0"/>
              <a:t> dan </a:t>
            </a:r>
            <a:r>
              <a:rPr lang="en-US" sz="2800" dirty="0" err="1"/>
              <a:t>antar</a:t>
            </a:r>
            <a:r>
              <a:rPr lang="en-US" sz="2800" dirty="0"/>
              <a:t> </a:t>
            </a:r>
            <a:r>
              <a:rPr lang="en-US" sz="2800" dirty="0" err="1"/>
              <a:t>kelas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Horizontal: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antar</a:t>
            </a:r>
            <a:r>
              <a:rPr lang="en-US" sz="2800" dirty="0"/>
              <a:t>  </a:t>
            </a:r>
            <a:r>
              <a:rPr lang="en-US" sz="2800" dirty="0" err="1"/>
              <a:t>golongan</a:t>
            </a:r>
            <a:r>
              <a:rPr lang="en-US" sz="2800" dirty="0"/>
              <a:t>: agama, </a:t>
            </a:r>
            <a:r>
              <a:rPr lang="en-US" sz="2800" dirty="0" err="1"/>
              <a:t>etnik</a:t>
            </a:r>
            <a:r>
              <a:rPr lang="en-US" sz="2800" dirty="0"/>
              <a:t>, gender.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Regional: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pusat</a:t>
            </a:r>
            <a:r>
              <a:rPr lang="en-US" sz="2800" dirty="0"/>
              <a:t> dengan </a:t>
            </a:r>
            <a:r>
              <a:rPr lang="en-US" sz="2800" dirty="0" err="1"/>
              <a:t>daerah</a:t>
            </a:r>
            <a:endParaRPr lang="en-US" sz="2800" dirty="0"/>
          </a:p>
          <a:p>
            <a:pPr marL="0" indent="0">
              <a:buNone/>
            </a:pPr>
            <a:r>
              <a:rPr lang="en-US" sz="2800" dirty="0" err="1"/>
              <a:t>Ketiga</a:t>
            </a:r>
            <a:r>
              <a:rPr lang="en-US" sz="2800" dirty="0"/>
              <a:t> </a:t>
            </a:r>
            <a:r>
              <a:rPr lang="en-US" sz="2800" dirty="0" err="1"/>
              <a:t>dimensi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menunjukkan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integrasi</a:t>
            </a:r>
            <a:r>
              <a:rPr lang="en-US" sz="2800" dirty="0"/>
              <a:t> </a:t>
            </a:r>
            <a:r>
              <a:rPr lang="en-US" sz="2800" dirty="0" err="1"/>
              <a:t>nasional</a:t>
            </a:r>
            <a:r>
              <a:rPr lang="en-US" sz="2800" dirty="0"/>
              <a:t>, </a:t>
            </a:r>
            <a:r>
              <a:rPr lang="en-US" sz="2800" dirty="0" err="1"/>
              <a:t>konflik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 dan </a:t>
            </a:r>
            <a:r>
              <a:rPr lang="en-US" sz="2800" dirty="0" err="1"/>
              <a:t>demokrasi</a:t>
            </a:r>
            <a:r>
              <a:rPr lang="en-US" sz="2800" dirty="0"/>
              <a:t> yang </a:t>
            </a:r>
            <a:r>
              <a:rPr lang="en-US" sz="2800" dirty="0" err="1"/>
              <a:t>inklusif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penting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Indonesia.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426874-6731-4ED4-B938-D3A03BF2E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76215-CC64-4F62-899F-6F2FF775269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91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FFDB1-8186-4628-9F17-A3DCBBC1A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7158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B9E35-BF3B-4943-907F-27E686B71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80728"/>
            <a:ext cx="7886700" cy="5196235"/>
          </a:xfrm>
        </p:spPr>
        <p:txBody>
          <a:bodyPr/>
          <a:lstStyle/>
          <a:p>
            <a:pPr marL="0" indent="0" algn="just">
              <a:buNone/>
            </a:pPr>
            <a:r>
              <a:rPr lang="en-US" sz="2200" b="1" dirty="0"/>
              <a:t>4. KONFLIK  APA YANG TERJADI DALAM SEJARAH INDONESIA?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200" dirty="0"/>
              <a:t>Horizontal: agama (DI/TII </a:t>
            </a:r>
            <a:r>
              <a:rPr lang="en-US" sz="2200" dirty="0" err="1"/>
              <a:t>Jawa</a:t>
            </a:r>
            <a:r>
              <a:rPr lang="en-US" sz="2200" dirty="0"/>
              <a:t> Barat, juga di: Aceh,  Sulawesi Selatan, Kalimantan Selatan, Maluku) dan </a:t>
            </a:r>
            <a:r>
              <a:rPr lang="en-US" sz="2200" dirty="0" err="1"/>
              <a:t>etnik</a:t>
            </a:r>
            <a:r>
              <a:rPr lang="en-US" sz="2200" dirty="0"/>
              <a:t> (Kalimantan Barat, Maluku-Maluku Utara)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200" dirty="0" err="1"/>
              <a:t>Vertikal</a:t>
            </a:r>
            <a:r>
              <a:rPr lang="en-US" sz="2200" dirty="0"/>
              <a:t>: negara dengan </a:t>
            </a:r>
            <a:r>
              <a:rPr lang="en-US" sz="2200" dirty="0" err="1"/>
              <a:t>masyarakat</a:t>
            </a:r>
            <a:r>
              <a:rPr lang="en-US" sz="2200" dirty="0"/>
              <a:t> (1974, 1998) dan </a:t>
            </a:r>
            <a:r>
              <a:rPr lang="en-US" sz="2200" dirty="0" err="1"/>
              <a:t>konflik</a:t>
            </a:r>
            <a:r>
              <a:rPr lang="en-US" sz="2200" dirty="0"/>
              <a:t> </a:t>
            </a:r>
            <a:r>
              <a:rPr lang="en-US" sz="2200" dirty="0" err="1"/>
              <a:t>ideologis</a:t>
            </a:r>
            <a:r>
              <a:rPr lang="en-US" sz="2200" dirty="0"/>
              <a:t> PKI dengan non-PKI (1948, 1965)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/>
              <a:t>Regional: Pusat (Jakarta-</a:t>
            </a:r>
            <a:r>
              <a:rPr lang="en-US" sz="2200" dirty="0" err="1"/>
              <a:t>Jawa</a:t>
            </a:r>
            <a:r>
              <a:rPr lang="en-US" sz="2200" dirty="0"/>
              <a:t>) dengan Regional (Sumatra Barat/PRRI, Sulawesi </a:t>
            </a:r>
            <a:r>
              <a:rPr lang="en-US" sz="2200" dirty="0" err="1"/>
              <a:t>Uatra</a:t>
            </a:r>
            <a:r>
              <a:rPr lang="en-US" sz="2200" dirty="0"/>
              <a:t>/</a:t>
            </a:r>
            <a:r>
              <a:rPr lang="en-US" sz="2200" dirty="0" err="1"/>
              <a:t>Permesta</a:t>
            </a:r>
            <a:r>
              <a:rPr lang="en-US" sz="2200" dirty="0"/>
              <a:t>, Aceh/GAM, Papua/OPM) </a:t>
            </a:r>
          </a:p>
          <a:p>
            <a:pPr marL="0" indent="0">
              <a:buNone/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id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egara yang baru merdeka (“dekolonisasi”) </a:t>
            </a:r>
            <a:r>
              <a:rPr lang="en-US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seperti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Indonesia </a:t>
            </a:r>
            <a:r>
              <a:rPr lang="id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mengalami kesulitan karena harus sekaligus melakukan tiga hal yakni:  1) integrasi nasional,2)  demokrasi dan 3) kesejahteraan </a:t>
            </a:r>
            <a:r>
              <a:rPr lang="en-US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sosial</a:t>
            </a:r>
            <a:r>
              <a:rPr lang="id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Di negara maju (Eropa, Amerika, dan Amerika Latin) proses pembentukan bangsa, demokrasi dan kesejahteraan </a:t>
            </a:r>
            <a:r>
              <a:rPr lang="en-US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sosial</a:t>
            </a:r>
            <a:r>
              <a:rPr lang="id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telah berjalan </a:t>
            </a:r>
            <a:r>
              <a:rPr lang="en-US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secara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bertahap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id-ID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lebih dari 200 tahun.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E72DD0-9CC7-44F6-B9A7-A87448414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76215-CC64-4F62-899F-6F2FF775269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2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E8BE7-67BA-414E-8F77-360C0A0E2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8355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BAF48-CAB9-438C-ACE3-06ECB7164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64705"/>
            <a:ext cx="7886700" cy="5591645"/>
          </a:xfrm>
        </p:spPr>
        <p:txBody>
          <a:bodyPr>
            <a:normAutofit fontScale="70000" lnSpcReduction="20000"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APAKAH TANTANGAN STRATEGIS UNTUK MASA DEPAN INDONESIA?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9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id-ID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Indonesia </a:t>
            </a:r>
            <a:r>
              <a:rPr lang="en-US" sz="2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id-ID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</a:t>
            </a:r>
            <a:r>
              <a:rPr lang="en-US" sz="2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ngalami</a:t>
            </a:r>
            <a:r>
              <a:rPr lang="id-ID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“Perubahan Strategis Masyarakat” </a:t>
            </a:r>
            <a:r>
              <a:rPr lang="id-ID" sz="2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(Strategic Societal Changes</a:t>
            </a:r>
            <a:r>
              <a:rPr lang="id-ID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yakni  mekanisme perebutan kekuasaan (kepentingan dan nilai-identitas) yang berada pada dimensi </a:t>
            </a:r>
            <a:r>
              <a:rPr lang="id-ID" sz="29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hubungan</a:t>
            </a:r>
            <a:r>
              <a:rPr lang="id-ID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sosial: horizontal (Islamisasi), vertikal (negara dan masyarakat serta antar kelas sosial) dan regional (pusat-daerah).</a:t>
            </a:r>
            <a:endParaRPr lang="en-US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id-ID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id-ID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inamika kekuasaan tersebut telah dicoba diatasi oleh negara dan  para pemimpin masyarakat </a:t>
            </a:r>
            <a:r>
              <a:rPr lang="en-US" sz="2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serta</a:t>
            </a: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partai</a:t>
            </a: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politik</a:t>
            </a: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sz="2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organisasi</a:t>
            </a: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sosial</a:t>
            </a: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baik dengan cara damai maupun kekerasan. </a:t>
            </a:r>
            <a:endParaRPr lang="en-US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9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</a:t>
            </a:r>
            <a:r>
              <a:rPr lang="id-ID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rospek ke depan Indonesia membutuhkan proses musyawarah-mufakat  berkaitan dengan batas yang dianggap “adil” dalam ketiga dimensi tersebut. </a:t>
            </a: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id-ID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erubahan strategis tersebut menghasilan  tuntutan peningkatan keadilan dan perubahan struktur masyarakat dari pihak yang berada  di “kanan,” “bawah” dan “luar” Indonesia.</a:t>
            </a:r>
            <a:endParaRPr lang="en-US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9BBC2D-B5E3-43C5-B56F-AE9678D86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76215-CC64-4F62-899F-6F2FF775269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48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1D7CD-25D9-4C19-B620-3C8322E96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CA07C-00C0-4084-BA58-7CF518E4F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000" dirty="0"/>
          </a:p>
          <a:p>
            <a:pPr marL="0" indent="0" algn="ctr">
              <a:buNone/>
            </a:pPr>
            <a:r>
              <a:rPr lang="en-US" sz="8000" dirty="0"/>
              <a:t>TERIMA KASIH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194B5A-C6AA-419E-B2B8-9BB9EF455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76215-CC64-4F62-899F-6F2FF775269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99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2007</TotalTime>
  <Words>508</Words>
  <Application>Microsoft Office PowerPoint</Application>
  <PresentationFormat>On-screen Show (4:3)</PresentationFormat>
  <Paragraphs>53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Book Antiqua</vt:lpstr>
      <vt:lpstr>Calibri</vt:lpstr>
      <vt:lpstr>Calibri Light</vt:lpstr>
      <vt:lpstr>Wingdings</vt:lpstr>
      <vt:lpstr>Office Theme</vt:lpstr>
      <vt:lpstr>PowerPoint Presentation</vt:lpstr>
      <vt:lpstr>SESI-1 SOSIOLOGI POLITIK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COMMUNAL CONFLICT AND STATE FAILURE  (The Case of Ambon, Indonesia)     Iwan Gardono Sudjatmiko  (University of Indonesia; Indonesia National Police College) gardono@telkom.net</dc:title>
  <dc:creator>user</dc:creator>
  <cp:lastModifiedBy>A</cp:lastModifiedBy>
  <cp:revision>105</cp:revision>
  <cp:lastPrinted>2021-12-09T01:07:07Z</cp:lastPrinted>
  <dcterms:created xsi:type="dcterms:W3CDTF">2007-05-27T02:23:28Z</dcterms:created>
  <dcterms:modified xsi:type="dcterms:W3CDTF">2021-12-09T01:07:39Z</dcterms:modified>
</cp:coreProperties>
</file>