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9"/>
  </p:notesMasterIdLst>
  <p:sldIdLst>
    <p:sldId id="266" r:id="rId2"/>
    <p:sldId id="290" r:id="rId3"/>
    <p:sldId id="300" r:id="rId4"/>
    <p:sldId id="291" r:id="rId5"/>
    <p:sldId id="306" r:id="rId6"/>
    <p:sldId id="295" r:id="rId7"/>
    <p:sldId id="308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3" autoAdjust="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722463-442F-4EB0-AD2B-50ADBD10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722463-442F-4EB0-AD2B-50ADBD10D1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292F-4BD4-4FF9-A183-817561041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15DC5-A8A1-4AB5-ACCC-A7935291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69445-AE14-4524-9D42-E2E912C0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B5AAF-57D3-4DE6-8CF5-57951BF4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8628D-FF40-4B5B-BC57-04C1C7BD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39E80-46B5-4C0A-BFE9-9C7D5D76D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6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715-776C-4B40-96F3-3A99BD3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167EA-15DE-4B33-8F61-1A70333C5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81B1-F85B-4367-B3D7-7B3D249C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934B-713C-46D0-8F74-83A32F20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E57EB-9ADA-44AC-A984-A4CAE926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9AC5B-311A-4B9D-9FBA-1E1DCD752B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E24FC-84B2-4C52-8DEA-D5EFEBE49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A2002-3B7E-47CF-B161-5D25F00EE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83F88-5DBB-4E1B-9ABB-A1ACF3D2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80F5-6894-4F73-8CAB-F3CD17F2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5CBE6-7D08-4256-9113-5A486C53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C0E75-8AC1-45F4-B090-D7153943E9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2F77D-FC1B-4199-B5CA-47E4E89B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3DDE-CD0C-49B2-B977-E9F9D2D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09B95-EF96-48A8-8D7F-6A4324EE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03F7-57B0-44D3-8D00-920FBE5C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F570-35B9-4D62-8807-CE57EF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92D4-47B1-4B8D-851D-5A6AB31D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CDCA9-7E36-44A3-AA3D-85EB15566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8565-729A-4E36-AB59-69C98F6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EB12-02C0-49DF-A669-C044ED67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04752-C102-4858-BB69-6C296AA6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831A4-EE9C-4F03-A092-DDC7640C9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966E-BCE9-4563-9C09-4C1D08CC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1C0D-3366-4F87-85FF-D54950201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E810B-FC3D-443B-8292-5F9E423A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86233-5CED-4E7C-B7D7-50D12AD5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2B064-3B1B-4705-862D-87B619D4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0D4EE-4420-4B9E-A33E-790F9699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213C5-8444-46E2-B03E-1C297704D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4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EC38-346B-4281-92A0-E71F9B31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E281C-2A52-4E09-80E8-9D91016D1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11060-628B-47CE-8982-277B1DD2C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2E113-DAC7-4FCC-840A-5F167FEB7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F0F78C-4B05-4064-93FA-9F31B4EA9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901D8-9FA7-40A4-B764-3A99DB37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B9556-4F49-4795-86D8-AAE6FC21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206EB-B69C-4554-8DAE-EF603A2A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D7463-0783-4CDB-900E-14222F123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B40B-A14B-4FC5-90E4-B51C3DD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E06EF-53B9-48AA-8164-D0C5EC1E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7D5DC-F906-4724-B312-ED111C5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278B1-38FD-43B3-B22F-B63377B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2BBA2-5DFB-4B62-8291-D83EF78DA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BE200D-6F7E-45C0-89B3-4AB6CA20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F9000-66F2-4B2A-99FE-363DA404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45F-2EE1-4E49-9013-8517809D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DEF9D-32E0-4288-BF83-EED775B9A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30B0-6C6D-49D1-8CB7-57FA0010E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11B7-36D0-41C2-AB26-E75B25130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D61E-7E40-4A81-8F70-98BF44B4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E760-0E8B-4EEF-9F50-62F45DE8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C902C-9A34-4A8B-BFB5-45F07B1A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85AB-B788-4752-B30C-613F32FD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00BD3-BB5F-43D7-A0D1-2D369C9A6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0719-3F43-4736-BE51-8E5F59CE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4E90-B205-408B-8AD5-30CD1D9A6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1EE3B-1C51-45AB-946D-C7222D8B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A4089-34CB-42E7-BBBE-9A912699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5123E-C637-4619-B9FF-1B5579BD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6B8E3-160E-4564-9645-849D1FCF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FB7F-3919-4898-94C6-F3D228B77F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3DA43-75AE-4235-B5EB-7E50968C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D507B-7E1F-4DDB-A147-285BBB18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1626-706B-4601-BC92-4F014F526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000-3DED-422B-BB12-54D8DB7AC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52015-0D83-445C-A5BF-034278CE2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EEEBF1-C781-4CB0-9601-3695A73C5F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d-ID" sz="40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4800" b="1" dirty="0">
              <a:solidFill>
                <a:srgbClr val="FFFF66"/>
              </a:solidFill>
              <a:latin typeface="Book Antiqu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>
                <a:latin typeface="Book Antiqua" pitchFamily="18" charset="0"/>
              </a:rPr>
              <a:t>SESI</a:t>
            </a:r>
            <a:r>
              <a:rPr lang="id-ID" sz="2400" b="1" dirty="0">
                <a:latin typeface="Book Antiqua" pitchFamily="18" charset="0"/>
              </a:rPr>
              <a:t>   </a:t>
            </a:r>
            <a:r>
              <a:rPr lang="en-US" sz="2400" b="1" dirty="0">
                <a:latin typeface="Book Antiqua" pitchFamily="18" charset="0"/>
              </a:rPr>
              <a:t>1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>
                <a:latin typeface="Book Antiqua" pitchFamily="18" charset="0"/>
              </a:rPr>
              <a:t>PENGANTAR SOSIOLOGI POLITIK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>
                <a:latin typeface="Book Antiqua" pitchFamily="18" charset="0"/>
              </a:rPr>
              <a:t>IWAN GARDONO SUJATMIKO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>
                <a:latin typeface="Book Antiqua" pitchFamily="18" charset="0"/>
              </a:rPr>
              <a:t>DEPARTEMEN SOSIOLOGI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>
                <a:latin typeface="Book Antiqua" pitchFamily="18" charset="0"/>
              </a:rPr>
              <a:t>UNIVERSITAS INDONESIA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>
                <a:latin typeface="Book Antiqua" pitchFamily="18" charset="0"/>
              </a:rPr>
              <a:t>PROGRAM MOOC</a:t>
            </a:r>
          </a:p>
          <a:p>
            <a:pPr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D6A9A-5599-4F65-AB70-E041F571E05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4B7F-EA24-4C43-942A-4ECCD23E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pPr algn="ctr"/>
            <a:r>
              <a:rPr lang="en-US" b="1" dirty="0"/>
              <a:t>SESI-1 SOSIOLOGI POLITIK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9F28F-E598-47E4-8382-325324C68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800" b="1" dirty="0"/>
              <a:t>APA DEFINISI SOSIOLOGI POLITIK?</a:t>
            </a:r>
          </a:p>
          <a:p>
            <a:pPr marL="0" indent="0" eaLnBrk="1" hangingPunct="1">
              <a:buNone/>
            </a:pPr>
            <a:r>
              <a:rPr lang="en-US" sz="2800" dirty="0" err="1"/>
              <a:t>Sosiologi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membahas</a:t>
            </a:r>
            <a:r>
              <a:rPr lang="en-US" sz="2800" dirty="0"/>
              <a:t> 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topik</a:t>
            </a:r>
            <a:r>
              <a:rPr lang="en-US" sz="2800" dirty="0"/>
              <a:t>: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id-ID" sz="2800" dirty="0"/>
              <a:t>Hub</a:t>
            </a:r>
            <a:r>
              <a:rPr lang="en-US" sz="2800" dirty="0"/>
              <a:t>un</a:t>
            </a:r>
            <a:r>
              <a:rPr lang="id-ID" sz="2800" dirty="0"/>
              <a:t>gan timbal balik antara  </a:t>
            </a:r>
            <a:r>
              <a:rPr lang="en-US" sz="2800" dirty="0" err="1"/>
              <a:t>masyarakat</a:t>
            </a:r>
            <a:r>
              <a:rPr lang="id-ID" sz="2800" dirty="0"/>
              <a:t> (“Infrastruktur”) dengan </a:t>
            </a:r>
            <a:r>
              <a:rPr lang="en-US" sz="2800" dirty="0"/>
              <a:t>negara</a:t>
            </a:r>
            <a:r>
              <a:rPr lang="id-ID" sz="2800" dirty="0"/>
              <a:t> (“Suprastruktur”)</a:t>
            </a:r>
          </a:p>
          <a:p>
            <a:pPr marL="0" indent="0" eaLnBrk="1" hangingPunct="1">
              <a:buNone/>
            </a:pPr>
            <a:r>
              <a:rPr lang="en-US" sz="2800" dirty="0"/>
              <a:t>(State and Civil Society).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id-ID" sz="2800" dirty="0"/>
              <a:t>Basis Sosial (kelompok2 sosial: agama, etnik, gender) </a:t>
            </a:r>
            <a:r>
              <a:rPr lang="en-US" sz="2800" dirty="0"/>
              <a:t>yang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id-ID" sz="2800" dirty="0"/>
              <a:t> </a:t>
            </a:r>
            <a:r>
              <a:rPr lang="en-US" sz="2800" dirty="0"/>
              <a:t>p</a:t>
            </a:r>
            <a:r>
              <a:rPr lang="id-ID" sz="2800" dirty="0"/>
              <a:t>olitik</a:t>
            </a:r>
            <a:r>
              <a:rPr 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 err="1"/>
              <a:t>Kekuasaan</a:t>
            </a:r>
            <a:r>
              <a:rPr lang="en-US" sz="2800" dirty="0"/>
              <a:t> (Power) 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,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dan </a:t>
            </a:r>
            <a:r>
              <a:rPr lang="en-US" sz="2800" dirty="0" err="1"/>
              <a:t>budaya</a:t>
            </a:r>
            <a:r>
              <a:rPr lang="en-US" sz="2800" dirty="0"/>
              <a:t>.</a:t>
            </a:r>
            <a:endParaRPr lang="id-ID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06DEF-6148-40AB-B2F9-AAAF81D5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9A85-81D6-4E62-8FC8-0216FA8E7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8B4D-37BD-4F2A-B72E-AE8F401C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2. APA PERBEDAAN SOSIOLOGI DENGAN ILMU POLITIK?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Sosiologi</a:t>
            </a:r>
            <a:r>
              <a:rPr lang="en-US" sz="2800" dirty="0"/>
              <a:t> </a:t>
            </a:r>
            <a:r>
              <a:rPr lang="en-US" sz="2800" dirty="0" err="1"/>
              <a:t>membahas</a:t>
            </a:r>
            <a:r>
              <a:rPr lang="en-US" sz="2800" dirty="0"/>
              <a:t> </a:t>
            </a:r>
            <a:r>
              <a:rPr lang="en-US" sz="2800" dirty="0" err="1"/>
              <a:t>gejala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konteks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demokrasi</a:t>
            </a:r>
            <a:r>
              <a:rPr lang="en-US" sz="2800" dirty="0"/>
              <a:t> 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proses </a:t>
            </a:r>
            <a:r>
              <a:rPr lang="en-US" sz="2800" dirty="0" err="1"/>
              <a:t>transformasi</a:t>
            </a:r>
            <a:r>
              <a:rPr lang="en-US" sz="2800" dirty="0"/>
              <a:t>  untuk </a:t>
            </a: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terbuka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dan </a:t>
            </a:r>
            <a:r>
              <a:rPr lang="en-US" sz="2800" dirty="0" err="1"/>
              <a:t>golongan</a:t>
            </a:r>
            <a:r>
              <a:rPr lang="en-US" sz="2800" dirty="0"/>
              <a:t> di </a:t>
            </a:r>
            <a:r>
              <a:rPr lang="en-US" sz="2800" dirty="0" err="1"/>
              <a:t>lapisan</a:t>
            </a:r>
            <a:r>
              <a:rPr lang="en-US" sz="2800" dirty="0"/>
              <a:t> </a:t>
            </a:r>
            <a:r>
              <a:rPr lang="en-US" sz="2800" dirty="0" err="1"/>
              <a:t>bawah</a:t>
            </a:r>
            <a:r>
              <a:rPr lang="en-US" sz="28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fokus</a:t>
            </a:r>
            <a:r>
              <a:rPr lang="en-US" sz="2800" dirty="0"/>
              <a:t> </a:t>
            </a:r>
            <a:r>
              <a:rPr lang="en-US" sz="2800" dirty="0" err="1"/>
              <a:t>membahas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agar </a:t>
            </a:r>
            <a:r>
              <a:rPr lang="en-US" sz="2800" dirty="0" err="1"/>
              <a:t>semakin</a:t>
            </a:r>
            <a:r>
              <a:rPr lang="en-US" sz="2800" dirty="0"/>
              <a:t> </a:t>
            </a:r>
            <a:r>
              <a:rPr lang="en-US" sz="2800" dirty="0" err="1"/>
              <a:t>berfungsinya</a:t>
            </a:r>
            <a:r>
              <a:rPr lang="en-US" sz="2800" dirty="0"/>
              <a:t> </a:t>
            </a:r>
            <a:r>
              <a:rPr lang="en-US" sz="2800" dirty="0" err="1"/>
              <a:t>lembaga</a:t>
            </a:r>
            <a:r>
              <a:rPr lang="en-US" sz="2800" dirty="0"/>
              <a:t> negara, </a:t>
            </a:r>
            <a:r>
              <a:rPr lang="en-US" sz="2800" dirty="0" err="1"/>
              <a:t>partai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, </a:t>
            </a:r>
            <a:r>
              <a:rPr lang="en-US" sz="2800" dirty="0" err="1"/>
              <a:t>pemilihan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dan </a:t>
            </a:r>
            <a:r>
              <a:rPr lang="en-US" sz="2800" dirty="0" err="1"/>
              <a:t>partispasi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E039E-9DD2-4ECE-9E78-B382B37C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2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3F2EA-9526-4260-88DC-2DDA44A8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DE0BF-3E0D-4600-9792-0C5078C9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 startAt="3"/>
            </a:pPr>
            <a:r>
              <a:rPr lang="en-US" sz="2800" b="1" dirty="0"/>
              <a:t>BAGAIMANA SOSIOLOGI POLITIK MELIHAT MASYARAKAT INDONESIA?</a:t>
            </a:r>
          </a:p>
          <a:p>
            <a:pPr marL="0" indent="0">
              <a:buNone/>
            </a:pPr>
            <a:r>
              <a:rPr lang="en-US" sz="2800" dirty="0"/>
              <a:t>Masyarakat Indonesia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Vertikal</a:t>
            </a:r>
            <a:r>
              <a:rPr lang="en-US" sz="2800" dirty="0"/>
              <a:t>: </a:t>
            </a:r>
            <a:r>
              <a:rPr lang="en-US" sz="2800" dirty="0" err="1"/>
              <a:t>hubungan</a:t>
            </a:r>
            <a:r>
              <a:rPr lang="en-US" sz="2800" dirty="0"/>
              <a:t> negara dengan </a:t>
            </a:r>
            <a:r>
              <a:rPr lang="en-US" sz="2800" dirty="0" err="1"/>
              <a:t>masyarakat</a:t>
            </a:r>
            <a:r>
              <a:rPr lang="en-US" sz="2800" dirty="0"/>
              <a:t> dan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kelas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Horizontal: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 </a:t>
            </a:r>
            <a:r>
              <a:rPr lang="en-US" sz="2800" dirty="0" err="1"/>
              <a:t>golongan</a:t>
            </a:r>
            <a:r>
              <a:rPr lang="en-US" sz="2800" dirty="0"/>
              <a:t>: agama, </a:t>
            </a:r>
            <a:r>
              <a:rPr lang="en-US" sz="2800" dirty="0" err="1"/>
              <a:t>etnik</a:t>
            </a:r>
            <a:r>
              <a:rPr lang="en-US" sz="2800" dirty="0"/>
              <a:t>, gender.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Regional: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dengan </a:t>
            </a:r>
            <a:r>
              <a:rPr lang="en-US" sz="2800" dirty="0" err="1"/>
              <a:t>daerah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Ketiga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integrasi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,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dan </a:t>
            </a:r>
            <a:r>
              <a:rPr lang="en-US" sz="2800" dirty="0" err="1"/>
              <a:t>demokrasi</a:t>
            </a:r>
            <a:r>
              <a:rPr lang="en-US" sz="2800" dirty="0"/>
              <a:t> yang </a:t>
            </a:r>
            <a:r>
              <a:rPr lang="en-US" sz="2800" dirty="0" err="1"/>
              <a:t>inklusif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Indonesia.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26874-6731-4ED4-B938-D3A03BF2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FFDB1-8186-4628-9F17-A3DCBBC1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9E35-BF3B-4943-907F-27E686B71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200" b="1" dirty="0"/>
              <a:t>4. KONFLIK  APA YANG TERJADI DALAM SEJARAH INDONESIA?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/>
              <a:t>Horizontal: agama (DI/TII </a:t>
            </a:r>
            <a:r>
              <a:rPr lang="en-US" sz="2200" dirty="0" err="1"/>
              <a:t>Jawa</a:t>
            </a:r>
            <a:r>
              <a:rPr lang="en-US" sz="2200" dirty="0"/>
              <a:t> Barat, juga di: Aceh,  Sulawesi Selatan, Kalimantan Selatan, Maluku) dan </a:t>
            </a:r>
            <a:r>
              <a:rPr lang="en-US" sz="2200" dirty="0" err="1"/>
              <a:t>etnik</a:t>
            </a:r>
            <a:r>
              <a:rPr lang="en-US" sz="2200" dirty="0"/>
              <a:t> (Kalimantan Barat, Maluku-Maluku Utara)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 err="1"/>
              <a:t>Vertikal</a:t>
            </a:r>
            <a:r>
              <a:rPr lang="en-US" sz="2200" dirty="0"/>
              <a:t>: negara dengan </a:t>
            </a:r>
            <a:r>
              <a:rPr lang="en-US" sz="2200" dirty="0" err="1"/>
              <a:t>masyarakat</a:t>
            </a:r>
            <a:r>
              <a:rPr lang="en-US" sz="2200" dirty="0"/>
              <a:t> (1974, 1998) dan </a:t>
            </a:r>
            <a:r>
              <a:rPr lang="en-US" sz="2200" dirty="0" err="1"/>
              <a:t>konflik</a:t>
            </a:r>
            <a:r>
              <a:rPr lang="en-US" sz="2200" dirty="0"/>
              <a:t> </a:t>
            </a:r>
            <a:r>
              <a:rPr lang="en-US" sz="2200" dirty="0" err="1"/>
              <a:t>ideologis</a:t>
            </a:r>
            <a:r>
              <a:rPr lang="en-US" sz="2200" dirty="0"/>
              <a:t> PKI dengan non-PKI (1948, 1965)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Regional: Pusat (Jakarta-</a:t>
            </a:r>
            <a:r>
              <a:rPr lang="en-US" sz="2200" dirty="0" err="1"/>
              <a:t>Jawa</a:t>
            </a:r>
            <a:r>
              <a:rPr lang="en-US" sz="2200" dirty="0"/>
              <a:t>) dengan Regional (Sumatra Barat/PRRI, Sulawesi </a:t>
            </a:r>
            <a:r>
              <a:rPr lang="en-US" sz="2200" dirty="0" err="1"/>
              <a:t>Uatra</a:t>
            </a:r>
            <a:r>
              <a:rPr lang="en-US" sz="2200" dirty="0"/>
              <a:t>/</a:t>
            </a:r>
            <a:r>
              <a:rPr lang="en-US" sz="2200" dirty="0" err="1"/>
              <a:t>Permesta</a:t>
            </a:r>
            <a:r>
              <a:rPr lang="en-US" sz="2200" dirty="0"/>
              <a:t>, Aceh/GAM, Papua/OPM) </a:t>
            </a:r>
          </a:p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id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egara yang baru merdeka (“dekolonisasi”)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Indonesia </a:t>
            </a:r>
            <a:r>
              <a:rPr lang="id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mengalami kesulitan karena harus sekaligus melakukan tiga hal yakni:  1) integrasi nasional,2)  demokrasi dan 3) kesejahteraan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sosial</a:t>
            </a:r>
            <a:r>
              <a:rPr lang="id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Di negara maju (Eropa, Amerika, dan Amerika Latin) proses pembentukan bangsa, demokrasi dan kesejahteraan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sosial</a:t>
            </a:r>
            <a:r>
              <a:rPr lang="id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telah berjalan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bertahap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id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lebih dari 200 tahun.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2DD0-9CC7-44F6-B9A7-A8744841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8BE7-67BA-414E-8F77-360C0A0E2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8355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BAF48-CAB9-438C-ACE3-06ECB7164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64705"/>
            <a:ext cx="7886700" cy="5591645"/>
          </a:xfrm>
        </p:spPr>
        <p:txBody>
          <a:bodyPr>
            <a:normAutofit fontScale="700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APAKAH TANTANGAN STRATEGIS UNTUK MASA DEPAN INDONESIA?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9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Indonesia 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ngalami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“Perubahan Strategis Masyarakat” </a:t>
            </a:r>
            <a:r>
              <a:rPr lang="id-ID" sz="2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(Strategic Societal Changes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yakni  mekanisme perebutan kekuasaan (kepentingan dan nilai-identitas) yang berada pada dimensi </a:t>
            </a:r>
            <a:r>
              <a:rPr lang="id-ID" sz="2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sosial: horizontal (Islamisasi), vertikal (negara dan masyarakat serta antar kelas sosial) dan regional (pusat-daerah).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inamika kekuasaan tersebut telah dicoba diatasi oleh negara dan  para pemimpin masyarakat 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partai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politik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organisasi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sosial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baik dengan cara damai maupun kekerasan. 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9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rospek ke depan Indonesia membutuhkan proses musyawarah-mufakat  berkaitan dengan batas yang dianggap “adil” dalam ketiga dimensi tersebut. </a:t>
            </a: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d-ID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erubahan strategis tersebut menghasilan  tuntutan peningkatan keadilan dan perubahan struktur masyarakat dari pihak yang berada  di “kanan,” “bawah” dan “luar” Indonesia.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BBC2D-B5E3-43C5-B56F-AE9678D86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4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1D7CD-25D9-4C19-B620-3C8322E96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CA07C-00C0-4084-BA58-7CF518E4F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TERIMA KASIH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94B5A-C6AA-419E-B2B8-9BB9EF45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9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</TotalTime>
  <Words>508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Wingdings</vt:lpstr>
      <vt:lpstr>Office Theme</vt:lpstr>
      <vt:lpstr>PowerPoint Presentation</vt:lpstr>
      <vt:lpstr>SESI-1 SOSIOLOGI POLITIK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 CONFLICT AND STATE FAILURE  (The Case of Ambon, Indonesia)     Iwan Gardono Sudjatmiko  (University of Indonesia; Indonesia National Police College) gardono@telkom.net</dc:title>
  <dc:creator>user</dc:creator>
  <cp:lastModifiedBy>A</cp:lastModifiedBy>
  <cp:revision>105</cp:revision>
  <cp:lastPrinted>2021-12-09T01:07:07Z</cp:lastPrinted>
  <dcterms:created xsi:type="dcterms:W3CDTF">2007-05-27T02:23:28Z</dcterms:created>
  <dcterms:modified xsi:type="dcterms:W3CDTF">2021-12-09T01:07:39Z</dcterms:modified>
</cp:coreProperties>
</file>