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9"/>
  </p:notesMasterIdLst>
  <p:sldIdLst>
    <p:sldId id="266" r:id="rId2"/>
    <p:sldId id="309" r:id="rId3"/>
    <p:sldId id="303" r:id="rId4"/>
    <p:sldId id="305" r:id="rId5"/>
    <p:sldId id="308" r:id="rId6"/>
    <p:sldId id="307" r:id="rId7"/>
    <p:sldId id="304" r:id="rId8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3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217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327" y="4421823"/>
            <a:ext cx="564261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217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1722463-442F-4EB0-AD2B-50ADBD10D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C292F-4BD4-4FF9-A183-817561041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15DC5-A8A1-4AB5-ACCC-A79352919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69445-AE14-4524-9D42-E2E912C00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B5AAF-57D3-4DE6-8CF5-57951BF4D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8628D-FF40-4B5B-BC57-04C1C7BD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39E80-46B5-4C0A-BFE9-9C7D5D76DA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26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13715-776C-4B40-96F3-3A99BD39B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E167EA-15DE-4B33-8F61-1A70333C5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C81B1-F85B-4367-B3D7-7B3D249C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3934B-713C-46D0-8F74-83A32F20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E57EB-9ADA-44AC-A984-A4CAE926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9AC5B-311A-4B9D-9FBA-1E1DCD752B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4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1E24FC-84B2-4C52-8DEA-D5EFEBE49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A2002-3B7E-47CF-B161-5D25F00EE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83F88-5DBB-4E1B-9ABB-A1ACF3D2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480F5-6894-4F73-8CAB-F3CD17F2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5CBE6-7D08-4256-9113-5A486C53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C0E75-8AC1-45F4-B090-D7153943E9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8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2F77D-FC1B-4199-B5CA-47E4E89B7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3DDE-CD0C-49B2-B977-E9F9D2D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09B95-EF96-48A8-8D7F-6A4324EE1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303F7-57B0-44D3-8D00-920FBE5C2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4F570-35B9-4D62-8807-CE57EF18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9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092D4-47B1-4B8D-851D-5A6AB31D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CDCA9-7E36-44A3-AA3D-85EB15566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8565-729A-4E36-AB59-69C98F62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CEB12-02C0-49DF-A669-C044ED67D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04752-C102-4858-BB69-6C296AA6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831A4-EE9C-4F03-A092-DDC7640C9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3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A966E-BCE9-4563-9C09-4C1D08CC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51C0D-3366-4F87-85FF-D54950201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E810B-FC3D-443B-8292-5F9E423AC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86233-5CED-4E7C-B7D7-50D12AD55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2B064-3B1B-4705-862D-87B619D4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0D4EE-4420-4B9E-A33E-790F96996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213C5-8444-46E2-B03E-1C297704DE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4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EC38-346B-4281-92A0-E71F9B31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E281C-2A52-4E09-80E8-9D91016D1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611060-628B-47CE-8982-277B1DD2C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32E113-DAC7-4FCC-840A-5F167FEB7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F0F78C-4B05-4064-93FA-9F31B4EA9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901D8-9FA7-40A4-B764-3A99DB37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BB9556-4F49-4795-86D8-AAE6FC21C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206EB-B69C-4554-8DAE-EF603A2A0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2D7463-0783-4CDB-900E-14222F1238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0B40B-A14B-4FC5-90E4-B51C3DD6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E06EF-53B9-48AA-8164-D0C5EC1EF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7D5DC-F906-4724-B312-ED111C52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E278B1-38FD-43B3-B22F-B63377BE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2BBA2-5DFB-4B62-8291-D83EF78DAC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6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BE200D-6F7E-45C0-89B3-4AB6CA20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0F9000-66F2-4B2A-99FE-363DA4049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9145F-2EE1-4E49-9013-8517809D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CDEF9D-32E0-4288-BF83-EED775B9A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7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530B0-6C6D-49D1-8CB7-57FA0010E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D11B7-36D0-41C2-AB26-E75B25130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6D61E-7E40-4A81-8F70-98BF44B44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EE760-0E8B-4EEF-9F50-62F45DE8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C902C-9A34-4A8B-BFB5-45F07B1A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85AB-B788-4752-B30C-613F32FD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00BD3-BB5F-43D7-A0D1-2D369C9A6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7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60719-3F43-4736-BE51-8E5F59CE9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84E90-B205-408B-8AD5-30CD1D9A6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1EE3B-1C51-45AB-946D-C7222D8BF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AA4089-34CB-42E7-BBBE-9A912699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5123E-C637-4619-B9FF-1B5579BD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6B8E3-160E-4564-9645-849D1FCFD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EFB7F-3919-4898-94C6-F3D228B77F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3DA43-75AE-4235-B5EB-7E50968C0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D507B-7E1F-4DDB-A147-285BBB188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D1626-706B-4601-BC92-4F014F526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000-3DED-422B-BB12-54D8DB7AC6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52015-0D83-445C-A5BF-034278CE2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3EEEBF1-C781-4CB0-9601-3695A73C5F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9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id-ID" sz="400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4800" b="1" dirty="0">
              <a:solidFill>
                <a:srgbClr val="FFFF66"/>
              </a:solidFill>
              <a:latin typeface="Book Antiqua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SESI</a:t>
            </a:r>
            <a:r>
              <a:rPr lang="id-ID" sz="2800" b="1" dirty="0">
                <a:latin typeface="Book Antiqua" pitchFamily="18" charset="0"/>
              </a:rPr>
              <a:t>   </a:t>
            </a:r>
            <a:r>
              <a:rPr lang="en-US" sz="2800" b="1" dirty="0">
                <a:latin typeface="Book Antiqua" pitchFamily="18" charset="0"/>
              </a:rPr>
              <a:t>3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NEGARA DAN MASYARAKAT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IWAN GARDONO SUJATMIKO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DEPARTMEN SOSIOLOGI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UNIVERSITAS INDONESIA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PROGRAM MOOC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3600" b="1" dirty="0">
              <a:latin typeface="Book Antiqua" pitchFamily="18" charset="0"/>
            </a:endParaRPr>
          </a:p>
          <a:p>
            <a:pPr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1D6A9A-5599-4F65-AB70-E041F571E05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FDE98-DAA7-4178-9D5E-C2C37A894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B01B3-FD18-4660-95D3-CD08AF59D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sz="2800" b="1" dirty="0"/>
              <a:t>1.BAGAIMANA NEGARA DAN MASYARAKAT  MERESPON DEMOKRASI? 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Sosiologi Politik dengan konsep Inklusi Sosial dapat memperkaya pemahaman tentang Demokrasi.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Demokrasi  Inklusif: sejauhmana golongan –golongan dalam masyarakat diakui dan terlibat dalam proses demokrasi.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Selama ini Demokrasi lebih bersifat korektif dan  terbatas pada sistem politik.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Reformasi 1998 menghasilkan pemilu 1999, 2004, 2009, 2014 dan amandemen 1999, 2000, 2001, 2002.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Konstitusi dapat berfungsi sebagai  agen perubahan dengan mendukung inklusi sosial dan perubahan sosial.</a:t>
            </a:r>
          </a:p>
          <a:p>
            <a:pPr marL="514350" lvl="0" indent="-514350">
              <a:buFont typeface="+mj-lt"/>
              <a:buAutoNum type="arabicPeriod"/>
            </a:pPr>
            <a:endParaRPr lang="en-US" sz="2800" b="1" dirty="0"/>
          </a:p>
          <a:p>
            <a:pPr marL="0" lvl="0" indent="0">
              <a:buNone/>
            </a:pPr>
            <a:r>
              <a:rPr lang="en-US" sz="2800" b="1" dirty="0"/>
              <a:t>  </a:t>
            </a:r>
          </a:p>
          <a:p>
            <a:pPr marL="609600" indent="-609600">
              <a:buFontTx/>
              <a:buNone/>
            </a:pP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50E2D-0923-40B5-A2C0-0B4EC7B4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41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9CE8-65D2-42D2-B645-3DD605D72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245AB-68DD-4CBB-8F25-003989FEA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2.APA TANTANGAN NEGARA PADA MASA DEPAN?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/>
              <a:t>1.</a:t>
            </a:r>
            <a:r>
              <a:rPr lang="id-ID" sz="2400" dirty="0"/>
              <a:t>Globalisasi: memperlemah kekuasan negara</a:t>
            </a:r>
            <a:r>
              <a:rPr lang="en-US" sz="2400" dirty="0"/>
              <a:t>. Negara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dominan</a:t>
            </a:r>
            <a:r>
              <a:rPr lang="en-US" sz="2400" dirty="0"/>
              <a:t> dan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diatasi</a:t>
            </a:r>
            <a:r>
              <a:rPr lang="en-US" sz="2400" dirty="0"/>
              <a:t> dengan </a:t>
            </a:r>
            <a:r>
              <a:rPr lang="en-US" sz="2400" dirty="0" err="1"/>
              <a:t>asosiasi</a:t>
            </a:r>
            <a:r>
              <a:rPr lang="en-US" sz="2400" dirty="0"/>
              <a:t> regional </a:t>
            </a:r>
            <a:r>
              <a:rPr lang="en-US" sz="2400" dirty="0" err="1"/>
              <a:t>seperti</a:t>
            </a:r>
            <a:r>
              <a:rPr lang="en-US" sz="2400" dirty="0"/>
              <a:t> ASEAN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global </a:t>
            </a:r>
            <a:r>
              <a:rPr lang="en-US" sz="2400" dirty="0" err="1"/>
              <a:t>seperti</a:t>
            </a:r>
            <a:r>
              <a:rPr lang="en-US" sz="2400" dirty="0"/>
              <a:t> PBB.</a:t>
            </a:r>
            <a:endParaRPr lang="id-ID" sz="2400" dirty="0"/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d-ID" sz="2400" dirty="0"/>
              <a:t>2. Neo-liberalisme:  kekuasaan disebar ke masyarakat demi perekonomian bebas (“deregulasi)</a:t>
            </a:r>
            <a:r>
              <a:rPr lang="en-US" sz="2400" dirty="0"/>
              <a:t> dan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monopoli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disertai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anti </a:t>
            </a:r>
            <a:r>
              <a:rPr lang="en-US" sz="2400" dirty="0" err="1"/>
              <a:t>monopoli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Facebook. </a:t>
            </a:r>
            <a:endParaRPr lang="id-ID" sz="2400" dirty="0"/>
          </a:p>
          <a:p>
            <a:pPr marL="514350" indent="-514350">
              <a:buFont typeface="Wingdings" pitchFamily="2" charset="2"/>
              <a:buNone/>
              <a:defRPr/>
            </a:pPr>
            <a:r>
              <a:rPr lang="id-ID" sz="2400" dirty="0"/>
              <a:t>3. </a:t>
            </a:r>
            <a:r>
              <a:rPr lang="en-US" sz="2400" dirty="0"/>
              <a:t>Gerakan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id-ID" sz="2400" dirty="0"/>
              <a:t>:  tidak mempercayai  negara</a:t>
            </a:r>
            <a:r>
              <a:rPr lang="en-US" sz="2400" dirty="0"/>
              <a:t>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yang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anarki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menawarkan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negara (</a:t>
            </a:r>
            <a:r>
              <a:rPr lang="en-US" sz="2400" dirty="0" err="1"/>
              <a:t>kasus</a:t>
            </a:r>
            <a:r>
              <a:rPr lang="en-US" sz="2400" dirty="0"/>
              <a:t> ISIS).</a:t>
            </a:r>
            <a:endParaRPr lang="id-ID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037F7-9E2B-4984-9223-FCA4CED9F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78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9CE8-65D2-42D2-B645-3DD605D72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245AB-68DD-4CBB-8F25-003989FEA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3.APA TANTANGAN MASYARAKAT PADA MASA DEPAN?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/>
              <a:t>1.</a:t>
            </a:r>
            <a:r>
              <a:rPr lang="id-ID" sz="2400" dirty="0"/>
              <a:t>Budaya Politik</a:t>
            </a:r>
            <a:r>
              <a:rPr lang="en-US" sz="2400" dirty="0"/>
              <a:t> yang </a:t>
            </a:r>
            <a:r>
              <a:rPr lang="id-ID" sz="2400" dirty="0"/>
              <a:t>semakin beragam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digitalisasi</a:t>
            </a:r>
            <a:r>
              <a:rPr lang="en-US" sz="2400" dirty="0"/>
              <a:t> </a:t>
            </a:r>
            <a:r>
              <a:rPr lang="id-ID" sz="2400" dirty="0"/>
              <a:t>dan kritis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kontra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yang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menghegemoni</a:t>
            </a:r>
            <a:r>
              <a:rPr lang="en-US" sz="2400" dirty="0"/>
              <a:t>.</a:t>
            </a:r>
            <a:endParaRPr lang="id-ID" sz="2400" dirty="0"/>
          </a:p>
          <a:p>
            <a:pPr>
              <a:buFont typeface="Wingdings" pitchFamily="2" charset="2"/>
              <a:buNone/>
              <a:defRPr/>
            </a:pPr>
            <a:r>
              <a:rPr lang="id-ID" sz="2400" dirty="0"/>
              <a:t>2. Kewarganegaran : tuntutan untuk  inklusi  (“Multicultural citizenship”)</a:t>
            </a:r>
            <a:r>
              <a:rPr lang="en-US" sz="2400" dirty="0"/>
              <a:t> oleh </a:t>
            </a:r>
            <a:r>
              <a:rPr lang="en-US" sz="2400" dirty="0" err="1"/>
              <a:t>kelompok</a:t>
            </a:r>
            <a:r>
              <a:rPr lang="en-US" sz="2400" dirty="0"/>
              <a:t> yang marginal dan juga </a:t>
            </a:r>
            <a:r>
              <a:rPr lang="en-US" sz="2400" dirty="0" err="1"/>
              <a:t>kewarganegaraan</a:t>
            </a:r>
            <a:r>
              <a:rPr lang="en-US" sz="2400" dirty="0"/>
              <a:t> </a:t>
            </a:r>
            <a:r>
              <a:rPr lang="en-US" sz="2400" dirty="0" err="1"/>
              <a:t>ganda</a:t>
            </a:r>
            <a:r>
              <a:rPr lang="en-US" sz="2400" dirty="0"/>
              <a:t> oleh </a:t>
            </a:r>
            <a:r>
              <a:rPr lang="en-US" sz="2400" dirty="0" err="1"/>
              <a:t>asosiasi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Uni </a:t>
            </a:r>
            <a:r>
              <a:rPr lang="en-US" sz="2400" dirty="0" err="1"/>
              <a:t>Eropa</a:t>
            </a:r>
            <a:r>
              <a:rPr lang="en-US" sz="2400" dirty="0"/>
              <a:t>.</a:t>
            </a:r>
            <a:endParaRPr lang="id-ID" sz="2400" dirty="0"/>
          </a:p>
          <a:p>
            <a:pPr>
              <a:buFont typeface="Wingdings" pitchFamily="2" charset="2"/>
              <a:buNone/>
              <a:defRPr/>
            </a:pPr>
            <a:r>
              <a:rPr lang="id-ID" sz="2400" dirty="0"/>
              <a:t>3. Partisipasi Politik</a:t>
            </a:r>
            <a:r>
              <a:rPr lang="en-US" sz="2400" dirty="0"/>
              <a:t> dengan </a:t>
            </a:r>
            <a:r>
              <a:rPr lang="id-ID" sz="2400" dirty="0"/>
              <a:t>desentralisasi keputusan</a:t>
            </a:r>
            <a:r>
              <a:rPr lang="en-US" sz="2400" dirty="0"/>
              <a:t> yang </a:t>
            </a:r>
            <a:r>
              <a:rPr lang="en-US" sz="2400" dirty="0" err="1"/>
              <a:t>terbantu</a:t>
            </a:r>
            <a:r>
              <a:rPr lang="en-US" sz="2400" dirty="0"/>
              <a:t> dengan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internet dan </a:t>
            </a:r>
            <a:r>
              <a:rPr lang="en-US" sz="2400" dirty="0" err="1"/>
              <a:t>digitalisasi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oleh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id-ID" sz="2400" dirty="0"/>
              <a:t>referendum</a:t>
            </a:r>
            <a:r>
              <a:rPr lang="en-US" sz="2400" dirty="0"/>
              <a:t>. </a:t>
            </a:r>
            <a:r>
              <a:rPr lang="id-ID" sz="24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037F7-9E2B-4984-9223-FCA4CED9F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8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B9A85-81D6-4E62-8FC8-0216FA8E7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9957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F8B4D-37BD-4F2A-B72E-AE8F401C1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4. BAGAIMANA PRAKTIK DEMOKRASI DALAM MASYARAKAT?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pada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pemilu</a:t>
            </a:r>
            <a:r>
              <a:rPr lang="en-US" sz="2800" dirty="0"/>
              <a:t> (</a:t>
            </a:r>
            <a:r>
              <a:rPr lang="en-US" sz="2800" dirty="0" err="1"/>
              <a:t>pencoblosan</a:t>
            </a:r>
            <a:r>
              <a:rPr lang="en-US" sz="2800" dirty="0"/>
              <a:t>) </a:t>
            </a:r>
            <a:r>
              <a:rPr lang="en-US" sz="2800" dirty="0" err="1"/>
              <a:t>stratifikasi</a:t>
            </a:r>
            <a:r>
              <a:rPr lang="en-US" sz="2800" dirty="0"/>
              <a:t>  </a:t>
            </a:r>
            <a:r>
              <a:rPr lang="en-US" sz="2800" dirty="0" err="1"/>
              <a:t>warga</a:t>
            </a:r>
            <a:r>
              <a:rPr lang="en-US" sz="2800" dirty="0"/>
              <a:t> “</a:t>
            </a:r>
            <a:r>
              <a:rPr lang="en-US" sz="2800" dirty="0" err="1"/>
              <a:t>hilang</a:t>
            </a:r>
            <a:r>
              <a:rPr lang="en-US" sz="2800" dirty="0"/>
              <a:t>” dan </a:t>
            </a:r>
            <a:r>
              <a:rPr lang="en-US" sz="2800" dirty="0" err="1"/>
              <a:t>semua</a:t>
            </a:r>
            <a:r>
              <a:rPr lang="en-US" sz="2800" dirty="0"/>
              <a:t>  </a:t>
            </a:r>
            <a:r>
              <a:rPr lang="en-US" sz="2800" dirty="0" err="1"/>
              <a:t>warga</a:t>
            </a:r>
            <a:r>
              <a:rPr lang="en-US" sz="2800" dirty="0"/>
              <a:t>  </a:t>
            </a:r>
            <a:r>
              <a:rPr lang="en-US" sz="2800" dirty="0" err="1"/>
              <a:t>sama</a:t>
            </a:r>
            <a:r>
              <a:rPr lang="en-US" sz="2800" dirty="0"/>
              <a:t> rata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negara. </a:t>
            </a:r>
            <a:r>
              <a:rPr lang="en-US" sz="2800" dirty="0" err="1"/>
              <a:t>Demikian</a:t>
            </a:r>
            <a:r>
              <a:rPr lang="en-US" sz="2800" dirty="0"/>
              <a:t> pula </a:t>
            </a:r>
            <a:r>
              <a:rPr lang="en-US" sz="2800" dirty="0" err="1"/>
              <a:t>dalam</a:t>
            </a:r>
            <a:r>
              <a:rPr lang="en-US" sz="2800" dirty="0"/>
              <a:t> Referendum.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Namun</a:t>
            </a:r>
            <a:r>
              <a:rPr lang="en-US" sz="2800" dirty="0"/>
              <a:t> di </a:t>
            </a:r>
            <a:r>
              <a:rPr lang="en-US" sz="2800" dirty="0" err="1"/>
              <a:t>masyarakat</a:t>
            </a:r>
            <a:r>
              <a:rPr lang="en-US" sz="2800" dirty="0"/>
              <a:t> dan </a:t>
            </a:r>
            <a:r>
              <a:rPr lang="en-US" sz="2800" dirty="0" err="1"/>
              <a:t>Institusi-organisasi</a:t>
            </a:r>
            <a:r>
              <a:rPr lang="en-US" sz="2800" dirty="0"/>
              <a:t>, </a:t>
            </a:r>
            <a:r>
              <a:rPr lang="en-US" sz="2800" dirty="0" err="1"/>
              <a:t>tempat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tetap</a:t>
            </a:r>
            <a:r>
              <a:rPr lang="en-US" sz="2800" dirty="0"/>
              <a:t> 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stratifikasi-hirarki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kekuasaan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demokratisasi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(</a:t>
            </a:r>
            <a:r>
              <a:rPr lang="en-US" sz="2800" dirty="0" err="1"/>
              <a:t>saham</a:t>
            </a:r>
            <a:r>
              <a:rPr lang="en-US" sz="2800" dirty="0"/>
              <a:t> </a:t>
            </a:r>
            <a:r>
              <a:rPr lang="en-US" sz="2800" dirty="0" err="1"/>
              <a:t>pekerja</a:t>
            </a:r>
            <a:r>
              <a:rPr lang="en-US" sz="2800" dirty="0"/>
              <a:t> </a:t>
            </a:r>
            <a:r>
              <a:rPr lang="en-US" sz="2800" dirty="0" err="1"/>
              <a:t>danpegawai</a:t>
            </a:r>
            <a:r>
              <a:rPr lang="en-US" sz="2800" dirty="0"/>
              <a:t>, </a:t>
            </a:r>
            <a:r>
              <a:rPr lang="en-US" sz="2800" dirty="0" err="1"/>
              <a:t>saham</a:t>
            </a:r>
            <a:r>
              <a:rPr lang="en-US" sz="2800" dirty="0"/>
              <a:t> Komunitas/BUMDES/</a:t>
            </a:r>
            <a:r>
              <a:rPr lang="en-US" sz="2800" dirty="0" err="1"/>
              <a:t>Koperasi</a:t>
            </a:r>
            <a:r>
              <a:rPr lang="en-US" sz="2800" dirty="0"/>
              <a:t> </a:t>
            </a:r>
            <a:r>
              <a:rPr lang="en-US" sz="2800" dirty="0" err="1"/>
              <a:t>Desa</a:t>
            </a:r>
            <a:r>
              <a:rPr lang="en-US" sz="2800" dirty="0"/>
              <a:t>).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7E039E-9DD2-4ECE-9E78-B382B37C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70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FDE98-DAA7-4178-9D5E-C2C37A894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B01B3-FD18-4660-95D3-CD08AF59D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dirty="0"/>
              <a:t>5. BAGAIMANA STRATEGI UNTUK MASA DEPAN DI INDONESIA?  </a:t>
            </a:r>
          </a:p>
          <a:p>
            <a:pPr marL="0" lvl="0" indent="0">
              <a:buNone/>
            </a:pPr>
            <a:r>
              <a:rPr lang="en-US" sz="2400" b="1" dirty="0"/>
              <a:t>1.DEMOKRATISI POLITIK</a:t>
            </a:r>
            <a:r>
              <a:rPr lang="en-US" sz="2400" dirty="0"/>
              <a:t>: </a:t>
            </a:r>
            <a:r>
              <a:rPr lang="en-US" sz="2400" dirty="0" err="1"/>
              <a:t>Proteksi</a:t>
            </a:r>
            <a:r>
              <a:rPr lang="en-US" sz="2400" dirty="0"/>
              <a:t>  </a:t>
            </a:r>
            <a:r>
              <a:rPr lang="en-US" sz="2400" dirty="0" err="1"/>
              <a:t>warga-daerah</a:t>
            </a:r>
            <a:r>
              <a:rPr lang="en-US" sz="2400" dirty="0"/>
              <a:t> </a:t>
            </a:r>
            <a:r>
              <a:rPr lang="en-US" sz="2400" dirty="0" err="1"/>
              <a:t>pemilihan</a:t>
            </a:r>
            <a:r>
              <a:rPr lang="en-US" sz="2400" dirty="0"/>
              <a:t> dengan reformasi </a:t>
            </a:r>
            <a:r>
              <a:rPr lang="en-US" sz="2400" dirty="0" err="1"/>
              <a:t>partai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pembatasan</a:t>
            </a:r>
            <a:r>
              <a:rPr lang="en-US" sz="2400" dirty="0"/>
              <a:t>  </a:t>
            </a:r>
            <a:r>
              <a:rPr lang="en-US" sz="2400" dirty="0" err="1"/>
              <a:t>penerimaan</a:t>
            </a:r>
            <a:r>
              <a:rPr lang="en-US" sz="2400" dirty="0"/>
              <a:t>  oleh </a:t>
            </a:r>
            <a:r>
              <a:rPr lang="en-US" sz="2400" dirty="0" err="1"/>
              <a:t>penyumbang</a:t>
            </a:r>
            <a:r>
              <a:rPr lang="en-US" sz="2400" dirty="0"/>
              <a:t> untuk </a:t>
            </a:r>
            <a:r>
              <a:rPr lang="en-US" sz="2400" dirty="0" err="1"/>
              <a:t>partai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. </a:t>
            </a:r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akuntabilitas</a:t>
            </a:r>
            <a:r>
              <a:rPr lang="en-US" sz="2400" dirty="0"/>
              <a:t> para wakil </a:t>
            </a:r>
            <a:r>
              <a:rPr lang="en-US" sz="2400" dirty="0" err="1"/>
              <a:t>rayat</a:t>
            </a:r>
            <a:r>
              <a:rPr lang="en-US" sz="2400" dirty="0"/>
              <a:t> (DPR/D) untuk </a:t>
            </a:r>
            <a:r>
              <a:rPr lang="en-US" sz="2400" dirty="0" err="1"/>
              <a:t>membuat</a:t>
            </a:r>
            <a:r>
              <a:rPr lang="en-US" sz="2400" dirty="0"/>
              <a:t> “</a:t>
            </a:r>
            <a:r>
              <a:rPr lang="en-US" sz="2400" dirty="0" err="1"/>
              <a:t>rapor</a:t>
            </a:r>
            <a:r>
              <a:rPr lang="en-US" sz="2400" dirty="0"/>
              <a:t>” </a:t>
            </a:r>
            <a:r>
              <a:rPr lang="en-US" sz="2400" dirty="0" err="1"/>
              <a:t>yakni</a:t>
            </a:r>
            <a:r>
              <a:rPr lang="en-US" sz="2400" dirty="0"/>
              <a:t> </a:t>
            </a:r>
            <a:r>
              <a:rPr lang="en-US" sz="2400" dirty="0" err="1"/>
              <a:t>capaian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tahunan</a:t>
            </a:r>
            <a:r>
              <a:rPr lang="en-US" sz="2400" dirty="0"/>
              <a:t>.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2.DEMOKRATISASI EKONOMI</a:t>
            </a:r>
            <a:r>
              <a:rPr lang="en-US" sz="2400" dirty="0"/>
              <a:t>: </a:t>
            </a:r>
            <a:r>
              <a:rPr lang="en-US" sz="2400" dirty="0" err="1"/>
              <a:t>Proteksi</a:t>
            </a:r>
            <a:r>
              <a:rPr lang="en-US" sz="2400" dirty="0"/>
              <a:t> dan </a:t>
            </a:r>
            <a:r>
              <a:rPr lang="en-US" sz="2400" dirty="0" err="1"/>
              <a:t>pengembangan</a:t>
            </a:r>
            <a:r>
              <a:rPr lang="en-US" sz="2400" dirty="0"/>
              <a:t>  UMKM dan  </a:t>
            </a:r>
            <a:r>
              <a:rPr lang="en-US" sz="2400" dirty="0" err="1"/>
              <a:t>dukungan</a:t>
            </a:r>
            <a:r>
              <a:rPr lang="en-US" sz="2400" dirty="0"/>
              <a:t> pada </a:t>
            </a:r>
            <a:r>
              <a:rPr lang="en-US" sz="2400" dirty="0" err="1"/>
              <a:t>golongan</a:t>
            </a:r>
            <a:r>
              <a:rPr lang="en-US" sz="2400" dirty="0"/>
              <a:t> </a:t>
            </a:r>
            <a:r>
              <a:rPr lang="en-US" sz="2400" dirty="0" err="1"/>
              <a:t>petani</a:t>
            </a:r>
            <a:r>
              <a:rPr lang="en-US" sz="2400" dirty="0"/>
              <a:t> dan </a:t>
            </a:r>
            <a:r>
              <a:rPr lang="en-US" sz="2400" dirty="0" err="1"/>
              <a:t>pekerja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/>
              <a:t>3.DEMOKRATISA SOSIAL</a:t>
            </a:r>
            <a:r>
              <a:rPr lang="en-US" sz="2400" dirty="0"/>
              <a:t>: </a:t>
            </a:r>
            <a:r>
              <a:rPr lang="en-US" sz="2400" dirty="0" err="1"/>
              <a:t>Kuota</a:t>
            </a:r>
            <a:r>
              <a:rPr lang="en-US" sz="2400" dirty="0"/>
              <a:t> untuk </a:t>
            </a:r>
            <a:r>
              <a:rPr lang="en-US" sz="2400" dirty="0" err="1"/>
              <a:t>kelompok</a:t>
            </a:r>
            <a:r>
              <a:rPr lang="en-US" sz="2400" dirty="0"/>
              <a:t> yang </a:t>
            </a:r>
            <a:r>
              <a:rPr lang="en-US" sz="2400" dirty="0" err="1"/>
              <a:t>lemah</a:t>
            </a:r>
            <a:r>
              <a:rPr lang="en-US" sz="2400" dirty="0"/>
              <a:t>, </a:t>
            </a:r>
            <a:r>
              <a:rPr lang="en-US" sz="2400" dirty="0" err="1"/>
              <a:t>khususnya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yangberada</a:t>
            </a:r>
            <a:r>
              <a:rPr lang="en-US" sz="2400" dirty="0"/>
              <a:t> </a:t>
            </a:r>
            <a:r>
              <a:rPr lang="en-US" sz="2400" dirty="0" err="1"/>
              <a:t>dilapisan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agar anak2nya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mengalami</a:t>
            </a:r>
            <a:r>
              <a:rPr lang="en-US" sz="2400" dirty="0"/>
              <a:t> </a:t>
            </a:r>
            <a:r>
              <a:rPr lang="en-US" sz="2400" dirty="0" err="1"/>
              <a:t>mobilitas</a:t>
            </a:r>
            <a:r>
              <a:rPr lang="en-US" sz="2400" dirty="0"/>
              <a:t> </a:t>
            </a:r>
            <a:r>
              <a:rPr lang="en-US" sz="2400" dirty="0" err="1"/>
              <a:t>vertikal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lapisan</a:t>
            </a:r>
            <a:r>
              <a:rPr lang="en-US" sz="2400" dirty="0"/>
              <a:t> </a:t>
            </a:r>
            <a:r>
              <a:rPr lang="en-US" sz="2400" dirty="0" err="1"/>
              <a:t>diatasnya</a:t>
            </a:r>
            <a:r>
              <a:rPr lang="en-US" sz="2400" dirty="0"/>
              <a:t>. </a:t>
            </a:r>
          </a:p>
          <a:p>
            <a:pPr marL="609600" indent="-609600">
              <a:buFontTx/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50E2D-0923-40B5-A2C0-0B4EC7B4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0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D1D6-9906-4414-A759-002F2E0E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4F91-6C9F-407B-B982-E8775EF2D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4400" dirty="0"/>
              <a:t>TERIMA KASIH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D6F50-EA95-42FD-B5EC-37CAEBE2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37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2240</TotalTime>
  <Words>450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COMMUNAL CONFLICT AND STATE FAILURE  (The Case of Ambon, Indonesia)     Iwan Gardono Sudjatmiko  (University of Indonesia; Indonesia National Police College) gardono@telkom.net</dc:title>
  <dc:creator>user</dc:creator>
  <cp:lastModifiedBy>A</cp:lastModifiedBy>
  <cp:revision>119</cp:revision>
  <cp:lastPrinted>2021-12-09T01:02:07Z</cp:lastPrinted>
  <dcterms:created xsi:type="dcterms:W3CDTF">2007-05-27T02:23:28Z</dcterms:created>
  <dcterms:modified xsi:type="dcterms:W3CDTF">2021-12-10T01:44:02Z</dcterms:modified>
</cp:coreProperties>
</file>