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0"/>
  </p:notesMasterIdLst>
  <p:sldIdLst>
    <p:sldId id="266" r:id="rId2"/>
    <p:sldId id="311" r:id="rId3"/>
    <p:sldId id="290" r:id="rId4"/>
    <p:sldId id="305" r:id="rId5"/>
    <p:sldId id="307" r:id="rId6"/>
    <p:sldId id="308" r:id="rId7"/>
    <p:sldId id="309" r:id="rId8"/>
    <p:sldId id="304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22463-442F-4EB0-AD2B-50ADBD10D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22463-442F-4EB0-AD2B-50ADBD10D1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292F-4BD4-4FF9-A183-817561041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5DC5-A8A1-4AB5-ACCC-A7935291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9445-AE14-4524-9D42-E2E912C0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5AAF-57D3-4DE6-8CF5-57951BF4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628D-FF40-4B5B-BC57-04C1C7B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9E80-46B5-4C0A-BFE9-9C7D5D76D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15-776C-4B40-96F3-3A99BD3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67EA-15DE-4B33-8F61-1A70333C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81B1-F85B-4367-B3D7-7B3D249C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934B-713C-46D0-8F74-83A32F20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57EB-9ADA-44AC-A984-A4CAE926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9AC5B-311A-4B9D-9FBA-1E1DCD752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E24FC-84B2-4C52-8DEA-D5EFEBE4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2002-3B7E-47CF-B161-5D25F00E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3F88-5DBB-4E1B-9ABB-A1ACF3D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80F5-6894-4F73-8CAB-F3CD17F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CBE6-7D08-4256-9113-5A486C53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C0E75-8AC1-45F4-B090-D7153943E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F77D-FC1B-4199-B5CA-47E4E89B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3DDE-CD0C-49B2-B977-E9F9D2D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09B95-EF96-48A8-8D7F-6A4324EE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03F7-57B0-44D3-8D00-920FBE5C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F570-35B9-4D62-8807-CE57EF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92D4-47B1-4B8D-851D-5A6AB31D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CDCA9-7E36-44A3-AA3D-85EB155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8565-729A-4E36-AB59-69C98F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B12-02C0-49DF-A669-C044ED67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4752-C102-4858-BB69-6C296AA6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31A4-EE9C-4F03-A092-DDC7640C9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966E-BCE9-4563-9C09-4C1D08CC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1C0D-3366-4F87-85FF-D5495020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E810B-FC3D-443B-8292-5F9E423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86233-5CED-4E7C-B7D7-50D12AD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2B064-3B1B-4705-862D-87B619D4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D4EE-4420-4B9E-A33E-790F969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213C5-8444-46E2-B03E-1C297704D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EC38-346B-4281-92A0-E71F9B31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E281C-2A52-4E09-80E8-9D91016D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1060-628B-47CE-8982-277B1DD2C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2E113-DAC7-4FCC-840A-5F167FEB7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0F78C-4B05-4064-93FA-9F31B4EA9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901D8-9FA7-40A4-B764-3A99DB3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B9556-4F49-4795-86D8-AAE6FC2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206EB-B69C-4554-8DAE-EF603A2A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7463-0783-4CDB-900E-14222F123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40B-A14B-4FC5-90E4-B51C3DD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E06EF-53B9-48AA-8164-D0C5EC1E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7D5DC-F906-4724-B312-ED111C5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78B1-38FD-43B3-B22F-B63377B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2BBA2-5DFB-4B62-8291-D83EF78DA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200D-6F7E-45C0-89B3-4AB6CA20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F9000-66F2-4B2A-99FE-363DA40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45F-2EE1-4E49-9013-8517809D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DEF9D-32E0-4288-BF83-EED775B9A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30B0-6C6D-49D1-8CB7-57FA0010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1B7-36D0-41C2-AB26-E75B25130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61E-7E40-4A81-8F70-98BF44B4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760-0E8B-4EEF-9F50-62F45DE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902C-9A34-4A8B-BFB5-45F07B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85AB-B788-4752-B30C-613F32F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0BD3-BB5F-43D7-A0D1-2D369C9A6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0719-3F43-4736-BE51-8E5F59CE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4E90-B205-408B-8AD5-30CD1D9A6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EE3B-1C51-45AB-946D-C7222D8B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A4089-34CB-42E7-BBBE-9A912699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5123E-C637-4619-B9FF-1B5579BD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B8E3-160E-4564-9645-849D1FCF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FB7F-3919-4898-94C6-F3D228B77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DA43-75AE-4235-B5EB-7E50968C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507B-7E1F-4DDB-A147-285BBB18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626-706B-4601-BC92-4F014F526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000-3DED-422B-BB12-54D8DB7A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2015-0D83-445C-A5BF-034278CE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EEEBF1-C781-4CB0-9601-3695A73C5F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d-ID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b="1" dirty="0">
              <a:solidFill>
                <a:srgbClr val="FFFF66"/>
              </a:solidFill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SESI</a:t>
            </a:r>
            <a:r>
              <a:rPr lang="id-ID" sz="2800" b="1" dirty="0">
                <a:latin typeface="Book Antiqua" pitchFamily="18" charset="0"/>
              </a:rPr>
              <a:t>   </a:t>
            </a:r>
            <a:r>
              <a:rPr lang="en-US" sz="2800" b="1" dirty="0">
                <a:latin typeface="Book Antiqua" pitchFamily="18" charset="0"/>
              </a:rPr>
              <a:t>7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TEORI DAN INDIKATOR DEMOKRASI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IWAN GARDONO SUJATMIKO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DEPARTMEN SOSIOLOGI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UNIVERSITAS INDONESIA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PROGRAM MOOC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b="1" dirty="0">
              <a:latin typeface="Book Antiqua" pitchFamily="18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D6A9A-5599-4F65-AB70-E041F571E0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41D4-B3CD-4DB2-BFF9-9B8108E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EA4A1-B5B7-4912-9C50-878F6D6A0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pPr lvl="0" algn="just"/>
            <a:r>
              <a:rPr lang="en-US" sz="3200" dirty="0"/>
              <a:t>DALAM </a:t>
            </a:r>
            <a:r>
              <a:rPr lang="id-ID" sz="3200" dirty="0"/>
              <a:t>ILMU-ILMU SOSIAL</a:t>
            </a:r>
          </a:p>
          <a:p>
            <a:pPr lvl="0" algn="just"/>
            <a:r>
              <a:rPr lang="id-ID" sz="3200" dirty="0"/>
              <a:t>KOSEP DAPAT BERAGAM DEFINISINYA KARENA  FOKUS DAN SUDUT PANDANG YANG BERBEDA</a:t>
            </a:r>
          </a:p>
          <a:p>
            <a:pPr lvl="0" algn="just"/>
            <a:r>
              <a:rPr lang="id-ID" sz="3200" dirty="0"/>
              <a:t>DEMIKIAN JUGA INDEKS DEMOKRASI JUGA BERAGAM DAN DIDASARKAN INDIKATOR-ELEMEN YANG BERBEDA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77C4B-E861-4D48-B60B-D6916EC5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4B7F-EA24-4C43-942A-4ECCD23E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15910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F28F-E598-47E4-8382-325324C6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b="1" dirty="0"/>
              <a:t>APA DEFINISI TEORETIK DEMOKRASI? (1)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1.(</a:t>
            </a:r>
            <a:r>
              <a:rPr lang="en-US" sz="2400" dirty="0"/>
              <a:t>Lane dan </a:t>
            </a:r>
            <a:r>
              <a:rPr lang="en-US" sz="2400" dirty="0" err="1"/>
              <a:t>Ersson</a:t>
            </a:r>
            <a:r>
              <a:rPr lang="id-ID" sz="2400" dirty="0"/>
              <a:t>): Political regime</a:t>
            </a:r>
            <a:r>
              <a:rPr lang="id-ID" sz="2400" dirty="0">
                <a:sym typeface="Wingdings" pitchFamily="2" charset="2"/>
              </a:rPr>
              <a:t> the will of the people Legal order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“Democracy is the political regime where the will of the people becomes the law of the country (legal order)” 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id-ID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2.(Lijphart):  Grand coalitions to enhance political stability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id-ID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3.(Schumpeter): “Against elitist”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“...institutional arrangement for arriving at political decisions in which individuals acquire the power to decide by mans of a competitive struggle for the people’s vote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6DEF-6148-40AB-B2F9-AAAF81D5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5EE6-335D-488B-AD15-1FE993F7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5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75BD-E9D7-41D5-9861-1FD66E241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340251"/>
          </a:xfrm>
        </p:spPr>
        <p:txBody>
          <a:bodyPr/>
          <a:lstStyle/>
          <a:p>
            <a:r>
              <a:rPr lang="en-US" sz="3200" b="1" dirty="0"/>
              <a:t>APA DEFINISI TEORETIK DEMOKRASI? (2)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id-ID" sz="3200" dirty="0"/>
              <a:t>4.(Madisonian):...Veto player</a:t>
            </a:r>
          </a:p>
          <a:p>
            <a:pPr>
              <a:buNone/>
            </a:pPr>
            <a:r>
              <a:rPr lang="id-ID" sz="3200" dirty="0"/>
              <a:t>5. (Rousseau):...Supremacy of the general assembly representing the  people.... Majority</a:t>
            </a:r>
          </a:p>
          <a:p>
            <a:pPr>
              <a:buNone/>
            </a:pPr>
            <a:r>
              <a:rPr lang="id-ID" sz="3200" dirty="0"/>
              <a:t>6.(Lindbloom): ...Economic democracy...: 1. The power of the markets must be restrainded; 2. Industrial democracy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0F8FB-0E6B-4E2D-A6D3-BD07C43A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E717-11A7-4E61-B211-FB7569DE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pPr algn="ctr"/>
            <a:r>
              <a:rPr lang="en-US" sz="3200" b="1" dirty="0"/>
              <a:t>INDIKATOR POLITY IV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42412-A30E-4214-8A02-66DD57C1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Long time-series (1800-2006) annual observation</a:t>
            </a:r>
          </a:p>
          <a:p>
            <a:pPr marL="0" indent="0">
              <a:buNone/>
            </a:pPr>
            <a:r>
              <a:rPr lang="en-US" dirty="0"/>
              <a:t>DEMOCRACY REFLECTS 3 ELEMENTS:</a:t>
            </a:r>
          </a:p>
          <a:p>
            <a:pPr marL="514350" indent="-514350">
              <a:buAutoNum type="arabicPeriod"/>
            </a:pPr>
            <a:r>
              <a:rPr lang="en-US" sz="3200" dirty="0"/>
              <a:t>The presence of institutions and procedures </a:t>
            </a:r>
            <a:r>
              <a:rPr lang="en-US" sz="3200" b="1" dirty="0">
                <a:solidFill>
                  <a:srgbClr val="FF0000"/>
                </a:solidFill>
              </a:rPr>
              <a:t>through which citizen can express preferences </a:t>
            </a:r>
            <a:r>
              <a:rPr lang="en-US" sz="3200" dirty="0"/>
              <a:t>about alternative politics and leaders;</a:t>
            </a:r>
          </a:p>
          <a:p>
            <a:pPr marL="514350" indent="-514350">
              <a:buAutoNum type="arabicPeriod"/>
            </a:pPr>
            <a:r>
              <a:rPr lang="en-US" sz="3200" dirty="0"/>
              <a:t>The existence of </a:t>
            </a:r>
            <a:r>
              <a:rPr lang="en-US" sz="3200" b="1" dirty="0">
                <a:solidFill>
                  <a:srgbClr val="FF0000"/>
                </a:solidFill>
              </a:rPr>
              <a:t>institutionalized constraints on the power of the executive;</a:t>
            </a:r>
            <a:r>
              <a:rPr lang="en-US" sz="3200" dirty="0"/>
              <a:t> and</a:t>
            </a:r>
          </a:p>
          <a:p>
            <a:pPr marL="514350" indent="-514350">
              <a:buAutoNum type="arabicPeriod"/>
            </a:pPr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guarantee of civil liberties </a:t>
            </a:r>
            <a:r>
              <a:rPr lang="en-US" sz="3200" dirty="0"/>
              <a:t>to all citizen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2716-7823-4D39-8D3E-0C3866B6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C70D2-4B0A-420B-94E4-BE370AA1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FREEDOM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4C923-D2B0-4BD0-A079-774F2A4A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kategori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  <a:p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Sipil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Skor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 </a:t>
            </a:r>
            <a:r>
              <a:rPr lang="en-US" dirty="0" err="1"/>
              <a:t>indikator</a:t>
            </a:r>
            <a:r>
              <a:rPr lang="en-US" dirty="0"/>
              <a:t>  dengan </a:t>
            </a:r>
            <a:r>
              <a:rPr lang="en-US" dirty="0" err="1"/>
              <a:t>rentang</a:t>
            </a:r>
            <a:r>
              <a:rPr lang="en-US" dirty="0"/>
              <a:t> 0 </a:t>
            </a:r>
            <a:r>
              <a:rPr lang="en-US" dirty="0" err="1"/>
              <a:t>sd</a:t>
            </a:r>
            <a:r>
              <a:rPr lang="en-US" dirty="0"/>
              <a:t> 4.</a:t>
            </a:r>
          </a:p>
          <a:p>
            <a:pPr marL="0" indent="0">
              <a:buNone/>
            </a:pPr>
            <a:r>
              <a:rPr lang="en-US" dirty="0"/>
              <a:t>Setelah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pembobotan</a:t>
            </a:r>
            <a:r>
              <a:rPr lang="en-US" dirty="0"/>
              <a:t> untuk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(40) dan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(60).</a:t>
            </a:r>
          </a:p>
          <a:p>
            <a:pPr marL="0" indent="0">
              <a:buNone/>
            </a:pPr>
            <a:r>
              <a:rPr lang="en-US" dirty="0" err="1"/>
              <a:t>Tpokinya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7:</a:t>
            </a:r>
          </a:p>
          <a:p>
            <a:pPr marL="457200" indent="-457200">
              <a:buAutoNum type="arabicPeriod"/>
            </a:pPr>
            <a:r>
              <a:rPr lang="en-US" dirty="0"/>
              <a:t>Proses </a:t>
            </a:r>
            <a:r>
              <a:rPr lang="en-US" dirty="0" err="1"/>
              <a:t>pemilu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Pluralisme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partisipasi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Berfungsinya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korupsi</a:t>
            </a:r>
            <a:r>
              <a:rPr lang="en-US" dirty="0"/>
              <a:t>)</a:t>
            </a:r>
          </a:p>
          <a:p>
            <a:pPr marL="457200" indent="-457200">
              <a:buAutoNum type="arabicPeriod"/>
            </a:pP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berekspresi</a:t>
            </a:r>
            <a:r>
              <a:rPr lang="en-US" dirty="0"/>
              <a:t> dan </a:t>
            </a:r>
            <a:r>
              <a:rPr lang="en-US" dirty="0" err="1"/>
              <a:t>kepercayaan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berasosiasi</a:t>
            </a:r>
            <a:r>
              <a:rPr lang="en-US" dirty="0"/>
              <a:t> dan </a:t>
            </a:r>
            <a:r>
              <a:rPr lang="en-US" dirty="0" err="1"/>
              <a:t>berorganisasi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kebeasan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 dan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dan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indivisu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B926D-6A74-40AD-B788-ED76A455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7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6EDD-29DC-414D-8757-2A1836D0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pPr algn="ctr"/>
            <a:r>
              <a:rPr lang="en-US" b="1" dirty="0"/>
              <a:t>INDEKS DEMOKRASI INDONESIA (IDI)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46EEC-F0C5-4749-889D-41893CE8A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7"/>
            <a:ext cx="7886700" cy="5124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KEBEBASAN SIPIL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Kebebasan</a:t>
            </a:r>
            <a:r>
              <a:rPr lang="en-US" sz="1500" dirty="0"/>
              <a:t> </a:t>
            </a:r>
            <a:r>
              <a:rPr lang="en-US" sz="1500" dirty="0" err="1"/>
              <a:t>berkumpul</a:t>
            </a:r>
            <a:r>
              <a:rPr lang="en-US" sz="1500" dirty="0"/>
              <a:t> dan </a:t>
            </a:r>
            <a:r>
              <a:rPr lang="en-US" sz="1500" dirty="0" err="1"/>
              <a:t>berserikat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Kebebasan</a:t>
            </a:r>
            <a:r>
              <a:rPr lang="en-US" sz="1500" dirty="0"/>
              <a:t> </a:t>
            </a:r>
            <a:r>
              <a:rPr lang="en-US" sz="1500" dirty="0" err="1"/>
              <a:t>berpendapat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Kebebasan</a:t>
            </a:r>
            <a:r>
              <a:rPr lang="en-US" sz="1500" dirty="0"/>
              <a:t> </a:t>
            </a:r>
            <a:r>
              <a:rPr lang="en-US" sz="1500" dirty="0" err="1"/>
              <a:t>berkeyakinan</a:t>
            </a:r>
            <a:r>
              <a:rPr lang="en-US" sz="1500" dirty="0"/>
              <a:t> 3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Kebebasan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diskriminasi</a:t>
            </a:r>
            <a:r>
              <a:rPr lang="en-US" sz="1500" dirty="0"/>
              <a:t> 3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HAK-HAK POLITIK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Hak‐Hak</a:t>
            </a:r>
            <a:r>
              <a:rPr lang="en-US" sz="1500" dirty="0"/>
              <a:t> </a:t>
            </a:r>
            <a:r>
              <a:rPr lang="en-US" sz="1500" dirty="0" err="1"/>
              <a:t>Politik</a:t>
            </a:r>
            <a:r>
              <a:rPr lang="en-US" sz="1500" dirty="0"/>
              <a:t> </a:t>
            </a:r>
            <a:r>
              <a:rPr lang="en-US" sz="1500" dirty="0" err="1"/>
              <a:t>Hak</a:t>
            </a:r>
            <a:r>
              <a:rPr lang="en-US" sz="1500" dirty="0"/>
              <a:t> </a:t>
            </a:r>
            <a:r>
              <a:rPr lang="en-US" sz="1500" dirty="0" err="1"/>
              <a:t>memilih</a:t>
            </a:r>
            <a:r>
              <a:rPr lang="en-US" sz="1500" dirty="0"/>
              <a:t> dan </a:t>
            </a:r>
            <a:r>
              <a:rPr lang="en-US" sz="1500" dirty="0" err="1"/>
              <a:t>dipilih</a:t>
            </a:r>
            <a:r>
              <a:rPr lang="en-US" sz="1500" dirty="0"/>
              <a:t> 4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Hak</a:t>
            </a:r>
            <a:r>
              <a:rPr lang="en-US" sz="1500" dirty="0"/>
              <a:t> </a:t>
            </a:r>
            <a:r>
              <a:rPr lang="en-US" sz="1500" dirty="0" err="1"/>
              <a:t>partisipasi</a:t>
            </a:r>
            <a:r>
              <a:rPr lang="en-US" sz="1500" dirty="0"/>
              <a:t> </a:t>
            </a:r>
            <a:r>
              <a:rPr lang="en-US" sz="1500" dirty="0" err="1"/>
              <a:t>politik</a:t>
            </a:r>
            <a:r>
              <a:rPr lang="en-US" sz="1500" dirty="0"/>
              <a:t>, </a:t>
            </a:r>
            <a:r>
              <a:rPr lang="en-US" sz="1500" dirty="0" err="1"/>
              <a:t>pengambilan</a:t>
            </a:r>
            <a:r>
              <a:rPr lang="en-US" sz="1500" dirty="0"/>
              <a:t> </a:t>
            </a:r>
            <a:r>
              <a:rPr lang="en-US" sz="1500" dirty="0" err="1"/>
              <a:t>keputusan</a:t>
            </a:r>
            <a:r>
              <a:rPr lang="en-US" sz="1500" dirty="0"/>
              <a:t> dan </a:t>
            </a:r>
            <a:r>
              <a:rPr lang="en-US" sz="1500" dirty="0" err="1"/>
              <a:t>pengawasan</a:t>
            </a:r>
            <a:r>
              <a:rPr lang="en-US" sz="1500" dirty="0"/>
              <a:t> </a:t>
            </a:r>
            <a:r>
              <a:rPr lang="en-US" sz="1500" dirty="0" err="1"/>
              <a:t>pemerintahan</a:t>
            </a:r>
            <a:r>
              <a:rPr lang="en-US" sz="1500" dirty="0"/>
              <a:t> 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LEMBAGA DEMOKRASI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Pemilu</a:t>
            </a:r>
            <a:r>
              <a:rPr lang="en-US" sz="1500" dirty="0"/>
              <a:t> yang </a:t>
            </a:r>
            <a:r>
              <a:rPr lang="en-US" sz="1500" dirty="0" err="1"/>
              <a:t>bebas</a:t>
            </a:r>
            <a:r>
              <a:rPr lang="en-US" sz="1500" dirty="0"/>
              <a:t> dan </a:t>
            </a:r>
            <a:r>
              <a:rPr lang="en-US" sz="1500" dirty="0" err="1"/>
              <a:t>adil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/>
              <a:t>Peran DPRD 4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/>
              <a:t>Peran </a:t>
            </a:r>
            <a:r>
              <a:rPr lang="en-US" sz="1500" dirty="0" err="1"/>
              <a:t>parpol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/>
              <a:t>Peran </a:t>
            </a:r>
            <a:r>
              <a:rPr lang="en-US" sz="1500" dirty="0" err="1"/>
              <a:t>birokrasi</a:t>
            </a:r>
            <a:r>
              <a:rPr lang="en-US" sz="1500" dirty="0"/>
              <a:t> </a:t>
            </a:r>
            <a:r>
              <a:rPr lang="en-US" sz="1500" dirty="0" err="1"/>
              <a:t>pemda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685800" lvl="1" indent="-342900">
              <a:buFont typeface="+mj-lt"/>
              <a:buAutoNum type="arabicPeriod"/>
            </a:pPr>
            <a:r>
              <a:rPr lang="en-US" sz="1500" dirty="0" err="1"/>
              <a:t>Peradilan</a:t>
            </a:r>
            <a:r>
              <a:rPr lang="en-US" sz="1500" dirty="0"/>
              <a:t> yang </a:t>
            </a:r>
            <a:r>
              <a:rPr lang="en-US" sz="1500" dirty="0" err="1"/>
              <a:t>independen</a:t>
            </a:r>
            <a:r>
              <a:rPr lang="en-US" sz="1500" dirty="0"/>
              <a:t> 2 </a:t>
            </a:r>
            <a:r>
              <a:rPr lang="en-US" sz="1500" dirty="0" err="1"/>
              <a:t>indikator</a:t>
            </a:r>
            <a:endParaRPr lang="en-US" sz="1500" dirty="0"/>
          </a:p>
          <a:p>
            <a:pPr marL="0" indent="0">
              <a:buNone/>
            </a:pPr>
            <a:r>
              <a:rPr lang="en-US" sz="1800" dirty="0"/>
              <a:t>SKOR: 80-100 (TINGGI),  60-80 (CUKUP),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60 (RENDAH)</a:t>
            </a:r>
          </a:p>
          <a:p>
            <a:pPr marL="0" indent="0">
              <a:buNone/>
            </a:pPr>
            <a:r>
              <a:rPr lang="en-US" sz="1800" dirty="0"/>
              <a:t>Di Indonesia </a:t>
            </a:r>
            <a:r>
              <a:rPr lang="en-US" sz="1800" dirty="0" err="1"/>
              <a:t>mayoritas</a:t>
            </a:r>
            <a:r>
              <a:rPr lang="en-US" sz="1800" dirty="0"/>
              <a:t> CUKUP dan 1 </a:t>
            </a:r>
            <a:r>
              <a:rPr lang="en-US" sz="1800" dirty="0" err="1"/>
              <a:t>atau</a:t>
            </a:r>
            <a:r>
              <a:rPr lang="en-US" sz="1800" dirty="0"/>
              <a:t> 2  RENDAH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64F20-E897-4929-A0DF-9B88FC53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0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D1D6-9906-4414-A759-002F2E0E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4F91-6C9F-407B-B982-E8775EF2D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dirty="0"/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D6F50-EA95-42FD-B5EC-37CAEBE2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3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429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INDIKATOR POLITY IV </vt:lpstr>
      <vt:lpstr>FREEDOM HOUSE</vt:lpstr>
      <vt:lpstr>INDEKS DEMOKRASI INDONESIA (IDI)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 CONFLICT AND STATE FAILURE  (The Case of Ambon, Indonesia)     Iwan Gardono Sudjatmiko  (University of Indonesia; Indonesia National Police College) gardono@telkom.net</dc:title>
  <dc:creator>user</dc:creator>
  <cp:lastModifiedBy>A</cp:lastModifiedBy>
  <cp:revision>115</cp:revision>
  <cp:lastPrinted>2021-12-09T01:02:07Z</cp:lastPrinted>
  <dcterms:created xsi:type="dcterms:W3CDTF">2007-05-27T02:23:28Z</dcterms:created>
  <dcterms:modified xsi:type="dcterms:W3CDTF">2021-12-10T02:48:11Z</dcterms:modified>
</cp:coreProperties>
</file>