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0"/>
  </p:notesMasterIdLst>
  <p:sldIdLst>
    <p:sldId id="266" r:id="rId2"/>
    <p:sldId id="290" r:id="rId3"/>
    <p:sldId id="300" r:id="rId4"/>
    <p:sldId id="291" r:id="rId5"/>
    <p:sldId id="262" r:id="rId6"/>
    <p:sldId id="302" r:id="rId7"/>
    <p:sldId id="303" r:id="rId8"/>
    <p:sldId id="304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7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22463-442F-4EB0-AD2B-50ADBD10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722463-442F-4EB0-AD2B-50ADBD10D1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292F-4BD4-4FF9-A183-817561041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5DC5-A8A1-4AB5-ACCC-A7935291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69445-AE14-4524-9D42-E2E912C0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B5AAF-57D3-4DE6-8CF5-57951BF4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628D-FF40-4B5B-BC57-04C1C7B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39E80-46B5-4C0A-BFE9-9C7D5D76D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15-776C-4B40-96F3-3A99BD3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167EA-15DE-4B33-8F61-1A70333C5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81B1-F85B-4367-B3D7-7B3D249C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934B-713C-46D0-8F74-83A32F20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57EB-9ADA-44AC-A984-A4CAE926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9AC5B-311A-4B9D-9FBA-1E1DCD752B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E24FC-84B2-4C52-8DEA-D5EFEBE4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A2002-3B7E-47CF-B161-5D25F00E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3F88-5DBB-4E1B-9ABB-A1ACF3D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80F5-6894-4F73-8CAB-F3CD17F2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CBE6-7D08-4256-9113-5A486C53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C0E75-8AC1-45F4-B090-D7153943E9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F77D-FC1B-4199-B5CA-47E4E89B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3DDE-CD0C-49B2-B977-E9F9D2D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9B95-EF96-48A8-8D7F-6A4324EE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03F7-57B0-44D3-8D00-920FBE5C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F570-35B9-4D62-8807-CE57EF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92D4-47B1-4B8D-851D-5A6AB31D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CDCA9-7E36-44A3-AA3D-85EB15566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8565-729A-4E36-AB59-69C98F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EB12-02C0-49DF-A669-C044ED67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4752-C102-4858-BB69-6C296AA6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831A4-EE9C-4F03-A092-DDC7640C9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966E-BCE9-4563-9C09-4C1D08CC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1C0D-3366-4F87-85FF-D54950201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E810B-FC3D-443B-8292-5F9E423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86233-5CED-4E7C-B7D7-50D12AD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B064-3B1B-4705-862D-87B619D4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0D4EE-4420-4B9E-A33E-790F9699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213C5-8444-46E2-B03E-1C297704D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EC38-346B-4281-92A0-E71F9B31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E281C-2A52-4E09-80E8-9D91016D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1060-628B-47CE-8982-277B1DD2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2E113-DAC7-4FCC-840A-5F167FEB7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0F78C-4B05-4064-93FA-9F31B4EA9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901D8-9FA7-40A4-B764-3A99DB3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B9556-4F49-4795-86D8-AAE6FC2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206EB-B69C-4554-8DAE-EF603A2A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7463-0783-4CDB-900E-14222F123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40B-A14B-4FC5-90E4-B51C3DD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E06EF-53B9-48AA-8164-D0C5EC1E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7D5DC-F906-4724-B312-ED111C5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278B1-38FD-43B3-B22F-B63377B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2BBA2-5DFB-4B62-8291-D83EF78DA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200D-6F7E-45C0-89B3-4AB6CA20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F9000-66F2-4B2A-99FE-363DA40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45F-2EE1-4E49-9013-8517809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DEF9D-32E0-4288-BF83-EED775B9A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30B0-6C6D-49D1-8CB7-57FA0010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11B7-36D0-41C2-AB26-E75B25130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D61E-7E40-4A81-8F70-98BF44B4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E760-0E8B-4EEF-9F50-62F45DE8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C902C-9A34-4A8B-BFB5-45F07B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85AB-B788-4752-B30C-613F32F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0BD3-BB5F-43D7-A0D1-2D369C9A6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0719-3F43-4736-BE51-8E5F59CE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4E90-B205-408B-8AD5-30CD1D9A6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EE3B-1C51-45AB-946D-C7222D8B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A4089-34CB-42E7-BBBE-9A912699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5123E-C637-4619-B9FF-1B5579BD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B8E3-160E-4564-9645-849D1FCF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FB7F-3919-4898-94C6-F3D228B77F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DA43-75AE-4235-B5EB-7E50968C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507B-7E1F-4DDB-A147-285BBB18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626-706B-4601-BC92-4F014F526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000-3DED-422B-BB12-54D8DB7A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2015-0D83-445C-A5BF-034278CE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EEEBF1-C781-4CB0-9601-3695A73C5F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d-ID" sz="40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800" b="1" dirty="0">
              <a:solidFill>
                <a:srgbClr val="FFFF66"/>
              </a:solidFill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SESI</a:t>
            </a:r>
            <a:r>
              <a:rPr lang="id-ID" sz="2800" b="1" dirty="0">
                <a:latin typeface="Book Antiqua" pitchFamily="18" charset="0"/>
              </a:rPr>
              <a:t>   </a:t>
            </a:r>
            <a:r>
              <a:rPr lang="en-US" sz="2800" b="1" dirty="0">
                <a:latin typeface="Book Antiqua" pitchFamily="18" charset="0"/>
              </a:rPr>
              <a:t>4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>
                <a:latin typeface="Book Antiqua" pitchFamily="18" charset="0"/>
              </a:rPr>
              <a:t>INTEGRASI NASIONAL</a:t>
            </a:r>
            <a:endParaRPr lang="en-US" sz="2800" b="1" dirty="0"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IWAN GARDONO SUJATMIKO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DEPARTMEN SOSIOLOGI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UNIVERSITAS INDONESIA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PROGRAM MOOC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600" b="1" dirty="0">
              <a:latin typeface="Book Antiqua" pitchFamily="18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D6A9A-5599-4F65-AB70-E041F571E0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4B7F-EA24-4C43-942A-4ECCD23E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15910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9F28F-E598-47E4-8382-325324C68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800" b="1" dirty="0"/>
              <a:t>APA DEFINISI INTEGRASI NASIONAL?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Integrasi Nasional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 </a:t>
            </a:r>
            <a:r>
              <a:rPr lang="en-US" sz="2800" dirty="0" err="1"/>
              <a:t>daerah</a:t>
            </a:r>
            <a:r>
              <a:rPr lang="en-US" sz="2800" dirty="0"/>
              <a:t> (regional)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 </a:t>
            </a:r>
            <a:r>
              <a:rPr lang="en-US" sz="2800" dirty="0" err="1"/>
              <a:t>realitanya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ketidak</a:t>
            </a:r>
            <a:r>
              <a:rPr lang="en-US" sz="2800" dirty="0"/>
              <a:t> </a:t>
            </a:r>
            <a:r>
              <a:rPr lang="en-US" sz="2800" dirty="0" err="1"/>
              <a:t>sepakatan</a:t>
            </a:r>
            <a:r>
              <a:rPr lang="en-US" sz="2800" dirty="0"/>
              <a:t> dan </a:t>
            </a:r>
            <a:r>
              <a:rPr lang="en-US" sz="2800" dirty="0" err="1"/>
              <a:t>konflik</a:t>
            </a:r>
            <a:r>
              <a:rPr lang="en-US" sz="2800" dirty="0"/>
              <a:t> yang </a:t>
            </a:r>
            <a:r>
              <a:rPr lang="en-US" sz="2800" dirty="0" err="1"/>
              <a:t>mengarah</a:t>
            </a:r>
            <a:r>
              <a:rPr lang="en-US" sz="2800" dirty="0"/>
              <a:t> pada </a:t>
            </a:r>
            <a:r>
              <a:rPr lang="en-US" sz="2800" dirty="0" err="1"/>
              <a:t>separatisme</a:t>
            </a:r>
            <a:r>
              <a:rPr lang="en-US" sz="2800" dirty="0"/>
              <a:t> (</a:t>
            </a:r>
            <a:r>
              <a:rPr lang="en-US" sz="2800" dirty="0" err="1"/>
              <a:t>disintegrasi</a:t>
            </a:r>
            <a:r>
              <a:rPr lang="en-US" sz="2800" dirty="0"/>
              <a:t>)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Indonesia  yang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dan </a:t>
            </a:r>
            <a:r>
              <a:rPr lang="en-US" sz="2800" dirty="0" err="1"/>
              <a:t>pulau</a:t>
            </a:r>
            <a:r>
              <a:rPr lang="en-US" sz="2800" dirty="0"/>
              <a:t>.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dengan Integrasi </a:t>
            </a:r>
            <a:r>
              <a:rPr lang="en-US" sz="2800" dirty="0" err="1"/>
              <a:t>Sosial</a:t>
            </a:r>
            <a:r>
              <a:rPr lang="en-US" sz="2800" dirty="0"/>
              <a:t> yang </a:t>
            </a:r>
            <a:r>
              <a:rPr lang="en-US" sz="2800" dirty="0" err="1"/>
              <a:t>menekankan</a:t>
            </a:r>
            <a:r>
              <a:rPr lang="en-US" sz="2800" dirty="0"/>
              <a:t> pada </a:t>
            </a:r>
            <a:r>
              <a:rPr lang="en-US" sz="2800" dirty="0" err="1"/>
              <a:t>dimensi</a:t>
            </a:r>
            <a:r>
              <a:rPr lang="en-US" sz="2800" dirty="0"/>
              <a:t> </a:t>
            </a:r>
            <a:r>
              <a:rPr lang="en-US" sz="2800" dirty="0" err="1"/>
              <a:t>vertikal</a:t>
            </a:r>
            <a:r>
              <a:rPr lang="en-US" sz="2800" dirty="0"/>
              <a:t> (negara dengan </a:t>
            </a:r>
            <a:r>
              <a:rPr lang="en-US" sz="2800" dirty="0" err="1"/>
              <a:t>masyarakat</a:t>
            </a:r>
            <a:r>
              <a:rPr lang="en-US" sz="2800" dirty="0"/>
              <a:t>) 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horizontal (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 agama)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6DEF-6148-40AB-B2F9-AAAF81D5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9A85-81D6-4E62-8FC8-0216FA8E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8B4D-37BD-4F2A-B72E-AE8F401C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2. FAKTOR APA YANG MEMPENGARUHI INTEGRASI NASIONAL?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Memori</a:t>
            </a:r>
            <a:r>
              <a:rPr lang="en-US" sz="2800" dirty="0"/>
              <a:t> Sejarah: </a:t>
            </a:r>
            <a:r>
              <a:rPr lang="en-US" sz="2800" dirty="0" err="1"/>
              <a:t>kebersamaan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Kesepakatan</a:t>
            </a:r>
            <a:r>
              <a:rPr lang="en-US" sz="2800" dirty="0"/>
              <a:t> </a:t>
            </a:r>
            <a:r>
              <a:rPr lang="en-US" sz="2800" dirty="0" err="1"/>
              <a:t>pemimpin</a:t>
            </a:r>
            <a:r>
              <a:rPr lang="en-US" sz="2800" dirty="0"/>
              <a:t>: </a:t>
            </a:r>
            <a:r>
              <a:rPr lang="en-US" sz="2800" dirty="0" err="1"/>
              <a:t>dasar</a:t>
            </a:r>
            <a:r>
              <a:rPr lang="en-US" sz="2800" dirty="0"/>
              <a:t> negara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Nasionalisme</a:t>
            </a:r>
            <a:r>
              <a:rPr lang="en-US" sz="2800" dirty="0"/>
              <a:t>: </a:t>
            </a:r>
            <a:r>
              <a:rPr lang="en-US" sz="2800" dirty="0" err="1"/>
              <a:t>merasa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Peran integrator </a:t>
            </a:r>
            <a:r>
              <a:rPr lang="en-US" sz="2800" dirty="0" err="1"/>
              <a:t>organisasi</a:t>
            </a:r>
            <a:r>
              <a:rPr lang="en-US" sz="2800" dirty="0"/>
              <a:t>: </a:t>
            </a:r>
            <a:r>
              <a:rPr lang="en-US" sz="2800" dirty="0" err="1"/>
              <a:t>partai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dan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Paksaan</a:t>
            </a:r>
            <a:r>
              <a:rPr lang="en-US" sz="2800" dirty="0"/>
              <a:t> negara/</a:t>
            </a:r>
            <a:r>
              <a:rPr lang="en-US" sz="2800" dirty="0" err="1"/>
              <a:t>pusat</a:t>
            </a:r>
            <a:r>
              <a:rPr lang="en-US" sz="2800" dirty="0"/>
              <a:t>: negara yang </a:t>
            </a:r>
            <a:r>
              <a:rPr lang="en-US" sz="2800" dirty="0" err="1"/>
              <a:t>efektif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Ancaman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: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kuat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ketergantungan</a:t>
            </a:r>
            <a:r>
              <a:rPr lang="en-US" sz="2800" dirty="0"/>
              <a:t>: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 </a:t>
            </a:r>
            <a:r>
              <a:rPr lang="en-US" sz="2800" dirty="0" err="1"/>
              <a:t>pusat</a:t>
            </a:r>
            <a:r>
              <a:rPr lang="en-US" sz="2800" dirty="0"/>
              <a:t> dengan </a:t>
            </a:r>
            <a:r>
              <a:rPr lang="en-US" sz="2800" dirty="0" err="1"/>
              <a:t>daerah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negara </a:t>
            </a:r>
            <a:r>
              <a:rPr lang="en-US" sz="2800" dirty="0" err="1"/>
              <a:t>sebelumnya</a:t>
            </a:r>
            <a:r>
              <a:rPr lang="en-US" sz="2800" dirty="0"/>
              <a:t>: </a:t>
            </a:r>
            <a:r>
              <a:rPr lang="en-US" sz="2800" dirty="0" err="1"/>
              <a:t>birokrasi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E039E-9DD2-4ECE-9E78-B382B37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3F2EA-9526-4260-88DC-2DDA44A8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DE0BF-3E0D-4600-9792-0C5078C9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 startAt="3"/>
            </a:pPr>
            <a:r>
              <a:rPr lang="en-US" sz="2800" b="1" dirty="0"/>
              <a:t>BAGAIMANA FAKTOR ETNIK DAN AGAMA?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korelasi</a:t>
            </a:r>
            <a:r>
              <a:rPr lang="en-US" sz="2800" dirty="0"/>
              <a:t> (</a:t>
            </a:r>
            <a:r>
              <a:rPr lang="en-US" sz="2800" dirty="0" err="1"/>
              <a:t>positif</a:t>
            </a:r>
            <a:r>
              <a:rPr lang="en-US" sz="2800" dirty="0"/>
              <a:t> dan </a:t>
            </a:r>
            <a:r>
              <a:rPr lang="en-US" sz="2800" dirty="0" err="1"/>
              <a:t>negatif</a:t>
            </a:r>
            <a:r>
              <a:rPr lang="en-US" sz="2800" dirty="0"/>
              <a:t>)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umur</a:t>
            </a:r>
            <a:r>
              <a:rPr lang="en-US" sz="2800" dirty="0"/>
              <a:t> negara-</a:t>
            </a:r>
            <a:r>
              <a:rPr lang="en-US" sz="2800" dirty="0" err="1"/>
              <a:t>bangsa</a:t>
            </a:r>
            <a:r>
              <a:rPr lang="en-US" sz="2800" dirty="0"/>
              <a:t> dengan </a:t>
            </a:r>
            <a:r>
              <a:rPr lang="en-US" sz="2800" dirty="0" err="1"/>
              <a:t>luas</a:t>
            </a:r>
            <a:r>
              <a:rPr lang="en-US" sz="2800" dirty="0"/>
              <a:t> negara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penduduk</a:t>
            </a:r>
            <a:endParaRPr lang="en-US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* Dari 139 negara: 45 negara &gt;</a:t>
            </a:r>
            <a:r>
              <a:rPr lang="en-US" sz="2800" dirty="0">
                <a:solidFill>
                  <a:srgbClr val="FFFF66"/>
                </a:solidFill>
              </a:rPr>
              <a:t> </a:t>
            </a:r>
            <a:r>
              <a:rPr lang="en-US" sz="2800" dirty="0"/>
              <a:t>100 </a:t>
            </a:r>
            <a:r>
              <a:rPr lang="en-US" sz="2800" dirty="0" err="1"/>
              <a:t>tahun</a:t>
            </a:r>
            <a:r>
              <a:rPr lang="en-US" sz="2800" dirty="0"/>
              <a:t>; 39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diidentifikasi</a:t>
            </a:r>
            <a:endParaRPr lang="en-US" sz="2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* 26 Negara: </a:t>
            </a:r>
            <a:r>
              <a:rPr lang="en-US" sz="2800" dirty="0" err="1"/>
              <a:t>homogenitas</a:t>
            </a:r>
            <a:r>
              <a:rPr lang="en-US" sz="2800" dirty="0"/>
              <a:t> Agama (51- 100%) dan </a:t>
            </a:r>
            <a:r>
              <a:rPr lang="en-US" sz="2800" dirty="0" err="1"/>
              <a:t>etnik</a:t>
            </a:r>
            <a:r>
              <a:rPr lang="en-US" sz="2800" dirty="0"/>
              <a:t> (51-100%)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* 10 Negara: </a:t>
            </a:r>
            <a:r>
              <a:rPr lang="en-US" sz="2800" dirty="0" err="1"/>
              <a:t>homogenitas</a:t>
            </a:r>
            <a:r>
              <a:rPr lang="en-US" sz="2800" dirty="0"/>
              <a:t> Agama (51- 100%) dan </a:t>
            </a:r>
            <a:r>
              <a:rPr lang="en-US" sz="2800" dirty="0" err="1"/>
              <a:t>etnik</a:t>
            </a:r>
            <a:r>
              <a:rPr lang="en-US" sz="2800" dirty="0"/>
              <a:t> (0-50%): </a:t>
            </a:r>
            <a:r>
              <a:rPr lang="en-US" sz="2800" b="1" dirty="0"/>
              <a:t>INDONESIA 2045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* 2 Negara: </a:t>
            </a:r>
            <a:r>
              <a:rPr lang="en-US" sz="2800" dirty="0" err="1"/>
              <a:t>homogenitas</a:t>
            </a:r>
            <a:r>
              <a:rPr lang="en-US" sz="2800" dirty="0"/>
              <a:t> Agama (0-50%) dan </a:t>
            </a:r>
            <a:r>
              <a:rPr lang="en-US" sz="2800" dirty="0" err="1"/>
              <a:t>etnik</a:t>
            </a:r>
            <a:r>
              <a:rPr lang="en-US" sz="2800" dirty="0"/>
              <a:t> (51-100%): </a:t>
            </a:r>
            <a:r>
              <a:rPr lang="en-US" sz="2800" dirty="0" err="1"/>
              <a:t>Inggris</a:t>
            </a:r>
            <a:r>
              <a:rPr lang="en-US" sz="2800" dirty="0"/>
              <a:t> dan Belanda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* 1 Negara: </a:t>
            </a:r>
            <a:r>
              <a:rPr lang="en-US" sz="2800" dirty="0" err="1"/>
              <a:t>homogenitas</a:t>
            </a:r>
            <a:r>
              <a:rPr lang="en-US" sz="2800" dirty="0"/>
              <a:t> Agama 0-50%) dan </a:t>
            </a:r>
            <a:r>
              <a:rPr lang="en-US" sz="2800" dirty="0" err="1"/>
              <a:t>etnik</a:t>
            </a:r>
            <a:r>
              <a:rPr lang="en-US" sz="2800" dirty="0"/>
              <a:t> (0-50%): Swiss</a:t>
            </a:r>
          </a:p>
          <a:p>
            <a:pPr marL="0" indent="0">
              <a:buNone/>
            </a:pPr>
            <a:endParaRPr lang="en-US" sz="2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26874-6731-4ED4-B938-D3A03BF2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AD6F-74EF-4F3B-972A-DB582DC46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83553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76BEE-BA24-466C-8F1D-A312F6954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6712"/>
            <a:ext cx="7886700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4. BAGAIMANA SEJARAH INDONESIA?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 err="1"/>
              <a:t>Kesepakatan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modal </a:t>
            </a:r>
            <a:r>
              <a:rPr lang="en-US" sz="2800" dirty="0" err="1"/>
              <a:t>dasar</a:t>
            </a:r>
            <a:r>
              <a:rPr lang="en-US" sz="2800" dirty="0"/>
              <a:t> (Pancasila)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Agama </a:t>
            </a:r>
            <a:r>
              <a:rPr lang="en-US" sz="2800" dirty="0" err="1"/>
              <a:t>mayoritas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(Muslim </a:t>
            </a:r>
            <a:r>
              <a:rPr lang="en-US" sz="2800" dirty="0" err="1"/>
              <a:t>Moderat</a:t>
            </a:r>
            <a:r>
              <a:rPr lang="en-US" sz="2800" dirty="0"/>
              <a:t>, NU, </a:t>
            </a:r>
            <a:r>
              <a:rPr lang="en-US" sz="2800" dirty="0" err="1"/>
              <a:t>Muhamaddiyah</a:t>
            </a:r>
            <a:r>
              <a:rPr lang="en-US" sz="2800" dirty="0"/>
              <a:t>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 err="1"/>
              <a:t>Nasionalisme</a:t>
            </a:r>
            <a:r>
              <a:rPr lang="en-US" sz="2800" dirty="0"/>
              <a:t>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dukungan</a:t>
            </a:r>
            <a:r>
              <a:rPr lang="en-US" sz="2800" dirty="0"/>
              <a:t> </a:t>
            </a:r>
            <a:r>
              <a:rPr lang="en-US" sz="2800" dirty="0" err="1"/>
              <a:t>mayoritas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 err="1"/>
              <a:t>Renegosiasi</a:t>
            </a:r>
            <a:r>
              <a:rPr lang="en-US" sz="2800" dirty="0"/>
              <a:t> </a:t>
            </a:r>
            <a:r>
              <a:rPr lang="en-US" sz="2800" dirty="0" err="1"/>
              <a:t>Kesepakatan</a:t>
            </a:r>
            <a:r>
              <a:rPr lang="en-US" sz="2800" dirty="0"/>
              <a:t> (</a:t>
            </a:r>
            <a:r>
              <a:rPr lang="en-US" sz="2800" dirty="0" err="1"/>
              <a:t>Otonomi</a:t>
            </a:r>
            <a:r>
              <a:rPr lang="en-US" sz="2800" dirty="0"/>
              <a:t> Daerah-</a:t>
            </a:r>
            <a:r>
              <a:rPr lang="en-US" sz="2800" dirty="0" err="1"/>
              <a:t>Otonomi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/>
              <a:t>Peran </a:t>
            </a:r>
            <a:r>
              <a:rPr lang="en-US" sz="2800" dirty="0" err="1"/>
              <a:t>Partai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integrator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Birokrasi</a:t>
            </a:r>
            <a:r>
              <a:rPr lang="en-US" sz="2800" dirty="0"/>
              <a:t> </a:t>
            </a:r>
            <a:r>
              <a:rPr lang="en-US" sz="2800" dirty="0" err="1"/>
              <a:t>sipil</a:t>
            </a:r>
            <a:r>
              <a:rPr lang="en-US" sz="2800" dirty="0"/>
              <a:t> dan TNI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regional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pelajaran</a:t>
            </a: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3429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1702C-113B-40DB-B72B-55233701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5D8-A368-4DC3-AF8B-D1E7BDC58C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3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DE98-DAA7-4178-9D5E-C2C37A89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01B3-FD18-4660-95D3-CD08AF59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/>
              <a:t>5. BAGAIMANA STRATEGI UNTUK MASA DEPAN?  </a:t>
            </a:r>
          </a:p>
          <a:p>
            <a:pPr marL="609600" indent="-609600">
              <a:buFontTx/>
              <a:buNone/>
            </a:pPr>
            <a:r>
              <a:rPr lang="en-US" sz="2400" dirty="0"/>
              <a:t> </a:t>
            </a:r>
            <a:r>
              <a:rPr lang="en-US" sz="3200" dirty="0"/>
              <a:t>PERLU INKLUSI SOSIAL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Pusat-Daerah (Sister Cities, </a:t>
            </a:r>
            <a:r>
              <a:rPr lang="en-US" sz="3200" dirty="0" err="1"/>
              <a:t>dll</a:t>
            </a:r>
            <a:r>
              <a:rPr lang="en-US" sz="32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Antar</a:t>
            </a:r>
            <a:r>
              <a:rPr lang="en-US" sz="3200" dirty="0"/>
              <a:t> Daerah (</a:t>
            </a:r>
            <a:r>
              <a:rPr lang="en-US" sz="3200" dirty="0" err="1"/>
              <a:t>propinsi</a:t>
            </a:r>
            <a:r>
              <a:rPr lang="en-US" sz="3200" dirty="0"/>
              <a:t> dengan </a:t>
            </a:r>
            <a:r>
              <a:rPr lang="en-US" sz="3200" dirty="0" err="1"/>
              <a:t>kabupaten</a:t>
            </a:r>
            <a:r>
              <a:rPr lang="en-US" sz="3200" dirty="0"/>
              <a:t>, </a:t>
            </a:r>
            <a:r>
              <a:rPr lang="en-US" sz="3200" dirty="0" err="1"/>
              <a:t>kabupaten</a:t>
            </a:r>
            <a:r>
              <a:rPr lang="en-US" sz="3200" dirty="0"/>
              <a:t> dengan </a:t>
            </a:r>
            <a:r>
              <a:rPr lang="en-US" sz="3200" dirty="0" err="1"/>
              <a:t>sesama</a:t>
            </a:r>
            <a:r>
              <a:rPr lang="en-US" sz="3200" dirty="0"/>
              <a:t> </a:t>
            </a:r>
            <a:r>
              <a:rPr lang="en-US" sz="3200" dirty="0" err="1"/>
              <a:t>kabupaten</a:t>
            </a:r>
            <a:r>
              <a:rPr lang="en-US" sz="32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Intra Daerah (</a:t>
            </a:r>
            <a:r>
              <a:rPr lang="en-US" sz="3200" dirty="0" err="1"/>
              <a:t>vertikal</a:t>
            </a:r>
            <a:r>
              <a:rPr lang="en-US" sz="3200" dirty="0"/>
              <a:t>: </a:t>
            </a:r>
            <a:r>
              <a:rPr lang="en-US" sz="3200" dirty="0" err="1"/>
              <a:t>keterbukaan</a:t>
            </a:r>
            <a:r>
              <a:rPr lang="en-US" sz="3200" dirty="0"/>
              <a:t> </a:t>
            </a:r>
            <a:r>
              <a:rPr lang="en-US" sz="3200" dirty="0" err="1"/>
              <a:t>stratifikasi</a:t>
            </a:r>
            <a:r>
              <a:rPr lang="en-US" sz="32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/>
              <a:t>Intra </a:t>
            </a:r>
            <a:r>
              <a:rPr lang="en-US" sz="3200" dirty="0" err="1"/>
              <a:t>daerah</a:t>
            </a:r>
            <a:r>
              <a:rPr lang="en-US" sz="3200" dirty="0"/>
              <a:t> (horizontal: </a:t>
            </a:r>
            <a:r>
              <a:rPr lang="en-US" sz="3200" dirty="0" err="1"/>
              <a:t>kerukunan</a:t>
            </a:r>
            <a:r>
              <a:rPr lang="en-US" sz="3200" dirty="0"/>
              <a:t> agama, </a:t>
            </a:r>
            <a:r>
              <a:rPr lang="en-US" sz="3200" dirty="0" err="1"/>
              <a:t>etnik</a:t>
            </a:r>
            <a:r>
              <a:rPr lang="en-US" sz="3200" dirty="0"/>
              <a:t>)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50E2D-0923-40B5-A2C0-0B4EC7B4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6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9CE8-65D2-42D2-B645-3DD605D7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245AB-68DD-4CBB-8F25-003989FEA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6.BAGAIMANA POLA HUBUNGAN PUSAT DENGAN DAERAH?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b="1" dirty="0"/>
              <a:t> </a:t>
            </a:r>
            <a:r>
              <a:rPr lang="en-US" sz="3200" dirty="0" err="1"/>
              <a:t>Insentif</a:t>
            </a:r>
            <a:r>
              <a:rPr lang="en-US" sz="3200" dirty="0"/>
              <a:t> </a:t>
            </a:r>
            <a:r>
              <a:rPr lang="en-US" sz="3200" dirty="0" err="1"/>
              <a:t>diperbesar</a:t>
            </a:r>
            <a:r>
              <a:rPr lang="en-US" sz="3200" dirty="0"/>
              <a:t> (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 SDA </a:t>
            </a:r>
            <a:r>
              <a:rPr lang="en-US" sz="3200" dirty="0" err="1"/>
              <a:t>diperbesar</a:t>
            </a:r>
            <a:r>
              <a:rPr lang="en-US" sz="3200" dirty="0"/>
              <a:t> dan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Bantuan</a:t>
            </a:r>
            <a:r>
              <a:rPr lang="en-US" sz="3200" dirty="0"/>
              <a:t> lain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pusat</a:t>
            </a:r>
            <a:r>
              <a:rPr lang="en-US" sz="3200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mengatasi</a:t>
            </a:r>
            <a:r>
              <a:rPr lang="en-US" sz="3200" dirty="0"/>
              <a:t> </a:t>
            </a:r>
            <a:r>
              <a:rPr lang="en-US" sz="3200" dirty="0" err="1"/>
              <a:t>konflik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dan </a:t>
            </a:r>
            <a:r>
              <a:rPr lang="en-US" sz="3200" dirty="0" err="1"/>
              <a:t>politik</a:t>
            </a:r>
            <a:r>
              <a:rPr lang="en-US" sz="3200" dirty="0"/>
              <a:t> </a:t>
            </a:r>
            <a:r>
              <a:rPr lang="en-US" sz="3200" dirty="0" err="1"/>
              <a:t>diutamakan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represif</a:t>
            </a:r>
            <a:r>
              <a:rPr lang="en-US" sz="32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err="1"/>
              <a:t>Emosi</a:t>
            </a:r>
            <a:r>
              <a:rPr lang="en-US" sz="3200" dirty="0"/>
              <a:t> </a:t>
            </a:r>
            <a:r>
              <a:rPr lang="en-US" sz="3200" dirty="0" err="1"/>
              <a:t>Nasionalisme</a:t>
            </a:r>
            <a:r>
              <a:rPr lang="en-US" sz="3200" dirty="0"/>
              <a:t> (pada </a:t>
            </a:r>
            <a:r>
              <a:rPr lang="en-US" sz="3200" dirty="0" err="1"/>
              <a:t>generasi</a:t>
            </a:r>
            <a:r>
              <a:rPr lang="en-US" sz="3200" dirty="0"/>
              <a:t> </a:t>
            </a:r>
            <a:r>
              <a:rPr lang="en-US" sz="3200" dirty="0" err="1"/>
              <a:t>muda</a:t>
            </a:r>
            <a:r>
              <a:rPr lang="en-US" sz="3200" dirty="0"/>
              <a:t>)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meningkat</a:t>
            </a:r>
            <a:r>
              <a:rPr lang="en-US" sz="3200" dirty="0"/>
              <a:t>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insentif</a:t>
            </a:r>
            <a:r>
              <a:rPr lang="en-US" sz="3200" dirty="0"/>
              <a:t> </a:t>
            </a:r>
            <a:r>
              <a:rPr lang="en-US" sz="3200" dirty="0" err="1"/>
              <a:t>diperbesar</a:t>
            </a:r>
            <a:r>
              <a:rPr lang="en-US" sz="3200" dirty="0"/>
              <a:t> dan </a:t>
            </a:r>
            <a:r>
              <a:rPr lang="en-US" sz="3200" dirty="0" err="1"/>
              <a:t>hukum-politik</a:t>
            </a:r>
            <a:r>
              <a:rPr lang="en-US" sz="3200" dirty="0"/>
              <a:t>  </a:t>
            </a:r>
            <a:r>
              <a:rPr lang="en-US" sz="3200" dirty="0" err="1"/>
              <a:t>diutamakan</a:t>
            </a:r>
            <a:endParaRPr lang="en-US" sz="32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037F7-9E2B-4984-9223-FCA4CED9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78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D1D6-9906-4414-A759-002F2E0E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4F91-6C9F-407B-B982-E8775EF2D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400" dirty="0"/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D6F50-EA95-42FD-B5EC-37CAEBE2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3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414</Words>
  <Application>Microsoft Office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 CONFLICT AND STATE FAILURE  (The Case of Ambon, Indonesia)     Iwan Gardono Sudjatmiko  (University of Indonesia; Indonesia National Police College) gardono@telkom.net</dc:title>
  <dc:creator>user</dc:creator>
  <cp:lastModifiedBy>A</cp:lastModifiedBy>
  <cp:revision>112</cp:revision>
  <cp:lastPrinted>2021-12-09T01:02:07Z</cp:lastPrinted>
  <dcterms:created xsi:type="dcterms:W3CDTF">2007-05-27T02:23:28Z</dcterms:created>
  <dcterms:modified xsi:type="dcterms:W3CDTF">2021-12-09T01:08:00Z</dcterms:modified>
</cp:coreProperties>
</file>