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10"/>
  </p:notesMasterIdLst>
  <p:sldIdLst>
    <p:sldId id="266" r:id="rId2"/>
    <p:sldId id="290" r:id="rId3"/>
    <p:sldId id="300" r:id="rId4"/>
    <p:sldId id="291" r:id="rId5"/>
    <p:sldId id="262" r:id="rId6"/>
    <p:sldId id="302" r:id="rId7"/>
    <p:sldId id="303" r:id="rId8"/>
    <p:sldId id="304" r:id="rId9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3" autoAdjust="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217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327" y="4421823"/>
            <a:ext cx="564261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217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1722463-442F-4EB0-AD2B-50ADBD10D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722463-442F-4EB0-AD2B-50ADBD10D1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13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C292F-4BD4-4FF9-A183-817561041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615DC5-A8A1-4AB5-ACCC-A79352919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69445-AE14-4524-9D42-E2E912C00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B5AAF-57D3-4DE6-8CF5-57951BF4D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8628D-FF40-4B5B-BC57-04C1C7BD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39E80-46B5-4C0A-BFE9-9C7D5D76DA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26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13715-776C-4B40-96F3-3A99BD39B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E167EA-15DE-4B33-8F61-1A70333C5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C81B1-F85B-4367-B3D7-7B3D249C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3934B-713C-46D0-8F74-83A32F20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E57EB-9ADA-44AC-A984-A4CAE926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9AC5B-311A-4B9D-9FBA-1E1DCD752B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4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1E24FC-84B2-4C52-8DEA-D5EFEBE49F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A2002-3B7E-47CF-B161-5D25F00EE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83F88-5DBB-4E1B-9ABB-A1ACF3D27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480F5-6894-4F73-8CAB-F3CD17F25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5CBE6-7D08-4256-9113-5A486C538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EC0E75-8AC1-45F4-B090-D7153943E9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8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2F77D-FC1B-4199-B5CA-47E4E89B7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3DDE-CD0C-49B2-B977-E9F9D2D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09B95-EF96-48A8-8D7F-6A4324EE1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303F7-57B0-44D3-8D00-920FBE5C2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4F570-35B9-4D62-8807-CE57EF18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9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092D4-47B1-4B8D-851D-5A6AB31D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CDCA9-7E36-44A3-AA3D-85EB15566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58565-729A-4E36-AB59-69C98F62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CEB12-02C0-49DF-A669-C044ED67D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04752-C102-4858-BB69-6C296AA6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831A4-EE9C-4F03-A092-DDC7640C9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3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A966E-BCE9-4563-9C09-4C1D08CC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51C0D-3366-4F87-85FF-D54950201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E810B-FC3D-443B-8292-5F9E423AC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86233-5CED-4E7C-B7D7-50D12AD55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2B064-3B1B-4705-862D-87B619D4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0D4EE-4420-4B9E-A33E-790F96996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213C5-8444-46E2-B03E-1C297704DE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4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EC38-346B-4281-92A0-E71F9B315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E281C-2A52-4E09-80E8-9D91016D1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611060-628B-47CE-8982-277B1DD2C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32E113-DAC7-4FCC-840A-5F167FEB78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F0F78C-4B05-4064-93FA-9F31B4EA9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901D8-9FA7-40A4-B764-3A99DB37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BB9556-4F49-4795-86D8-AAE6FC21C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206EB-B69C-4554-8DAE-EF603A2A0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2D7463-0783-4CDB-900E-14222F1238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0B40B-A14B-4FC5-90E4-B51C3DD6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1E06EF-53B9-48AA-8164-D0C5EC1EF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7D5DC-F906-4724-B312-ED111C52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E278B1-38FD-43B3-B22F-B63377BE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2BBA2-5DFB-4B62-8291-D83EF78DAC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6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BE200D-6F7E-45C0-89B3-4AB6CA20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0F9000-66F2-4B2A-99FE-363DA4049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9145F-2EE1-4E49-9013-8517809D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CDEF9D-32E0-4288-BF83-EED775B9A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7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530B0-6C6D-49D1-8CB7-57FA0010E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D11B7-36D0-41C2-AB26-E75B25130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6D61E-7E40-4A81-8F70-98BF44B44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EE760-0E8B-4EEF-9F50-62F45DE8E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C902C-9A34-4A8B-BFB5-45F07B1AF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185AB-B788-4752-B30C-613F32FD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00BD3-BB5F-43D7-A0D1-2D369C9A6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7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60719-3F43-4736-BE51-8E5F59CE9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284E90-B205-408B-8AD5-30CD1D9A6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1EE3B-1C51-45AB-946D-C7222D8BF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AA4089-34CB-42E7-BBBE-9A912699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5123E-C637-4619-B9FF-1B5579BD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6B8E3-160E-4564-9645-849D1FCFD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EFB7F-3919-4898-94C6-F3D228B77F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2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3DA43-75AE-4235-B5EB-7E50968C0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D507B-7E1F-4DDB-A147-285BBB188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D1626-706B-4601-BC92-4F014F526A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9000-3DED-422B-BB12-54D8DB7AC6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52015-0D83-445C-A5BF-034278CE2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3EEEBF1-C781-4CB0-9601-3695A73C5F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4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9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id-ID" sz="400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z="4800" b="1" dirty="0">
              <a:solidFill>
                <a:srgbClr val="FFFF66"/>
              </a:solidFill>
              <a:latin typeface="Book Antiqua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SESI</a:t>
            </a:r>
            <a:r>
              <a:rPr lang="id-ID" sz="2800" b="1" dirty="0">
                <a:latin typeface="Book Antiqua" pitchFamily="18" charset="0"/>
              </a:rPr>
              <a:t>   </a:t>
            </a:r>
            <a:r>
              <a:rPr lang="en-US" sz="2800" b="1" dirty="0">
                <a:latin typeface="Book Antiqua" pitchFamily="18" charset="0"/>
              </a:rPr>
              <a:t>6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REVOLUSI SOSIAL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IWAN GARDONO SUJATMIKO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DEPARTMEN SOSIOLOGI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UNIVERSITAS INDONESIA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PROGRAM MOOC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3600" b="1" dirty="0">
              <a:latin typeface="Book Antiqua" pitchFamily="18" charset="0"/>
            </a:endParaRPr>
          </a:p>
          <a:p>
            <a:pPr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1D6A9A-5599-4F65-AB70-E041F571E05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B4B7F-EA24-4C43-942A-4ECCD23E4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/>
          <a:lstStyle/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9F28F-E598-47E4-8382-325324C68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490820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800" b="1" dirty="0"/>
              <a:t>APA DEFINISI REVOLUSI SOSIAL?</a:t>
            </a:r>
          </a:p>
          <a:p>
            <a:pPr marL="0" indent="0" eaLnBrk="1" hangingPunct="1">
              <a:buNone/>
            </a:pPr>
            <a:r>
              <a:rPr lang="en-US" sz="2800" dirty="0" err="1"/>
              <a:t>Revolusi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dengan </a:t>
            </a:r>
            <a:r>
              <a:rPr lang="en-US" sz="2800" dirty="0" err="1"/>
              <a:t>kekerasan</a:t>
            </a:r>
            <a:r>
              <a:rPr lang="en-US" sz="2800" dirty="0"/>
              <a:t> dan </a:t>
            </a:r>
            <a:r>
              <a:rPr lang="en-US" sz="2800" dirty="0" err="1"/>
              <a:t>mendasar</a:t>
            </a:r>
            <a:r>
              <a:rPr lang="en-US" sz="2800" dirty="0"/>
              <a:t> di: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Negara dan </a:t>
            </a:r>
            <a:r>
              <a:rPr lang="en-US" sz="2800" dirty="0" err="1"/>
              <a:t>Pimpinan</a:t>
            </a:r>
            <a:r>
              <a:rPr lang="en-US" sz="2800" dirty="0"/>
              <a:t> negara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Ideologi</a:t>
            </a:r>
            <a:r>
              <a:rPr lang="en-US" sz="2800" dirty="0"/>
              <a:t> dan </a:t>
            </a:r>
            <a:r>
              <a:rPr lang="en-US" sz="2800" dirty="0" err="1"/>
              <a:t>Simbol</a:t>
            </a:r>
            <a:r>
              <a:rPr lang="en-US" sz="2800" dirty="0"/>
              <a:t> Negara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Konstitusi</a:t>
            </a:r>
            <a:r>
              <a:rPr lang="en-US" sz="2800" dirty="0"/>
              <a:t> dan Hukum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Struktur</a:t>
            </a:r>
            <a:r>
              <a:rPr lang="en-US" sz="2800" dirty="0"/>
              <a:t> Masyarakat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Struktur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endParaRPr lang="en-US" sz="2800" dirty="0"/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Budaya</a:t>
            </a:r>
            <a:r>
              <a:rPr lang="en-US" sz="2800" dirty="0"/>
              <a:t> Masyarakat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06DEF-6148-40AB-B2F9-AAAF81D56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3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B9A85-81D6-4E62-8FC8-0216FA8E7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9957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F8B4D-37BD-4F2A-B72E-AE8F401C1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2. APAKAH REVOLUSI SOSIAL PERNAH TERJADI DI INDONESIA?</a:t>
            </a:r>
          </a:p>
          <a:p>
            <a:pPr marL="0" indent="0">
              <a:buNone/>
            </a:pPr>
            <a:r>
              <a:rPr lang="en-US" sz="2800" dirty="0" err="1"/>
              <a:t>Kemerdekaan</a:t>
            </a:r>
            <a:r>
              <a:rPr lang="en-US" sz="2800" dirty="0"/>
              <a:t> Indonesia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ciri</a:t>
            </a:r>
            <a:r>
              <a:rPr lang="en-US" sz="2800" dirty="0"/>
              <a:t> </a:t>
            </a:r>
            <a:r>
              <a:rPr lang="en-US" sz="2800" dirty="0" err="1"/>
              <a:t>ciri</a:t>
            </a:r>
            <a:r>
              <a:rPr lang="en-US" sz="2800" dirty="0"/>
              <a:t>  </a:t>
            </a:r>
            <a:r>
              <a:rPr lang="en-US" sz="2800" dirty="0" err="1"/>
              <a:t>revolusi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Negara </a:t>
            </a:r>
            <a:r>
              <a:rPr lang="en-US" sz="2800" dirty="0" err="1"/>
              <a:t>Jepang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Republik</a:t>
            </a:r>
            <a:r>
              <a:rPr lang="en-US" sz="2800" dirty="0"/>
              <a:t> Indonesia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Pergantian</a:t>
            </a:r>
            <a:r>
              <a:rPr lang="en-US" sz="2800" dirty="0"/>
              <a:t> negara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 </a:t>
            </a:r>
            <a:r>
              <a:rPr lang="en-US" sz="2800" dirty="0" err="1"/>
              <a:t>Ideologi</a:t>
            </a:r>
            <a:r>
              <a:rPr lang="en-US" sz="2800" dirty="0"/>
              <a:t> (Pancasila)  dan </a:t>
            </a:r>
            <a:r>
              <a:rPr lang="en-US" sz="2800" dirty="0" err="1"/>
              <a:t>Konstitusi</a:t>
            </a:r>
            <a:r>
              <a:rPr lang="en-US" sz="2800" dirty="0"/>
              <a:t> (UUD 1945)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Bendera</a:t>
            </a:r>
            <a:r>
              <a:rPr lang="en-US" sz="2800" dirty="0"/>
              <a:t> (</a:t>
            </a:r>
            <a:r>
              <a:rPr lang="en-US" sz="2800" dirty="0" err="1"/>
              <a:t>merah</a:t>
            </a:r>
            <a:r>
              <a:rPr lang="en-US" sz="2800" dirty="0"/>
              <a:t> </a:t>
            </a:r>
            <a:r>
              <a:rPr lang="en-US" sz="2800" dirty="0" err="1"/>
              <a:t>Putih</a:t>
            </a:r>
            <a:r>
              <a:rPr lang="en-US" sz="2800" dirty="0"/>
              <a:t>), </a:t>
            </a:r>
            <a:r>
              <a:rPr lang="en-US" sz="2800" dirty="0" err="1"/>
              <a:t>Lagu</a:t>
            </a:r>
            <a:r>
              <a:rPr lang="en-US" sz="2800" dirty="0"/>
              <a:t> </a:t>
            </a:r>
            <a:r>
              <a:rPr lang="en-US" sz="2800" dirty="0" err="1"/>
              <a:t>Kebangsaan</a:t>
            </a:r>
            <a:r>
              <a:rPr lang="en-US" sz="2800" dirty="0"/>
              <a:t> (Indonesia Raya)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Birokrasi</a:t>
            </a:r>
            <a:r>
              <a:rPr lang="en-US" sz="2800" dirty="0"/>
              <a:t> dan </a:t>
            </a:r>
            <a:r>
              <a:rPr lang="en-US" sz="2800" dirty="0" err="1"/>
              <a:t>Tentara</a:t>
            </a:r>
            <a:r>
              <a:rPr lang="en-US" sz="28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 Indonesia 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7E039E-9DD2-4ECE-9E78-B382B37C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23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3F2EA-9526-4260-88DC-2DDA44A83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DE0BF-3E0D-4600-9792-0C5078C96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3"/>
            </a:pPr>
            <a:r>
              <a:rPr lang="en-US" sz="2800" b="1" dirty="0"/>
              <a:t>REVOLUSI KOMUNIS PKI 1965 YANG GAGAL: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 Setelah PKI </a:t>
            </a:r>
            <a:r>
              <a:rPr lang="en-US" sz="2800" dirty="0" err="1"/>
              <a:t>mendapat</a:t>
            </a:r>
            <a:r>
              <a:rPr lang="en-US" sz="2800" dirty="0"/>
              <a:t>  </a:t>
            </a:r>
            <a:r>
              <a:rPr lang="en-US" sz="2800" dirty="0" err="1"/>
              <a:t>suara</a:t>
            </a:r>
            <a:r>
              <a:rPr lang="en-US" sz="2800" dirty="0"/>
              <a:t>  </a:t>
            </a:r>
            <a:r>
              <a:rPr lang="en-US" sz="2800" dirty="0" err="1"/>
              <a:t>keempat</a:t>
            </a:r>
            <a:r>
              <a:rPr lang="en-US" sz="2800" dirty="0"/>
              <a:t> </a:t>
            </a:r>
            <a:r>
              <a:rPr lang="en-US" sz="2800" dirty="0" err="1"/>
              <a:t>terbanyak</a:t>
            </a:r>
            <a:r>
              <a:rPr lang="en-US" sz="2800" dirty="0"/>
              <a:t> di </a:t>
            </a:r>
            <a:r>
              <a:rPr lang="en-US" sz="2800" dirty="0" err="1"/>
              <a:t>Pemilu</a:t>
            </a:r>
            <a:r>
              <a:rPr lang="en-US" sz="2800" dirty="0"/>
              <a:t> 1955,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mulai</a:t>
            </a:r>
            <a:r>
              <a:rPr lang="en-US" sz="2800" dirty="0"/>
              <a:t> </a:t>
            </a:r>
            <a:r>
              <a:rPr lang="en-US" sz="2800" dirty="0" err="1"/>
              <a:t>berusaha</a:t>
            </a:r>
            <a:r>
              <a:rPr lang="en-US" sz="2800" dirty="0"/>
              <a:t> </a:t>
            </a:r>
            <a:r>
              <a:rPr lang="en-US" sz="2800" dirty="0" err="1"/>
              <a:t>memonopoli</a:t>
            </a:r>
            <a:r>
              <a:rPr lang="en-US" sz="2800" dirty="0"/>
              <a:t> </a:t>
            </a:r>
            <a:r>
              <a:rPr lang="en-US" sz="2800" dirty="0" err="1"/>
              <a:t>kekuasaan</a:t>
            </a:r>
            <a:r>
              <a:rPr lang="en-US" sz="2800" dirty="0"/>
              <a:t> dengan </a:t>
            </a:r>
            <a:r>
              <a:rPr lang="en-US" sz="2800" dirty="0" err="1"/>
              <a:t>menerapkan</a:t>
            </a:r>
            <a:r>
              <a:rPr lang="en-US" sz="2800" dirty="0"/>
              <a:t> </a:t>
            </a:r>
            <a:r>
              <a:rPr lang="en-US" sz="2800" dirty="0" err="1"/>
              <a:t>ideologi</a:t>
            </a:r>
            <a:r>
              <a:rPr lang="en-US" sz="2800" dirty="0"/>
              <a:t> Komunisme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Ofensif</a:t>
            </a:r>
            <a:r>
              <a:rPr lang="en-US" sz="2800" dirty="0"/>
              <a:t> </a:t>
            </a:r>
            <a:r>
              <a:rPr lang="en-US" sz="2800" dirty="0" err="1"/>
              <a:t>revolusioner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senam </a:t>
            </a:r>
            <a:r>
              <a:rPr lang="en-US" sz="2800" dirty="0" err="1"/>
              <a:t>revolusi</a:t>
            </a:r>
            <a:r>
              <a:rPr lang="en-US" sz="2800" dirty="0"/>
              <a:t> dengan </a:t>
            </a:r>
            <a:r>
              <a:rPr lang="en-US" sz="2800" dirty="0" err="1"/>
              <a:t>radikalisasi</a:t>
            </a:r>
            <a:r>
              <a:rPr lang="en-US" sz="2800" dirty="0"/>
              <a:t> </a:t>
            </a:r>
            <a:r>
              <a:rPr lang="en-US" sz="2800" dirty="0" err="1"/>
              <a:t>buruh</a:t>
            </a:r>
            <a:r>
              <a:rPr lang="en-US" sz="2800" dirty="0"/>
              <a:t> (</a:t>
            </a:r>
            <a:r>
              <a:rPr lang="en-US" sz="2800" dirty="0" err="1"/>
              <a:t>Sobsi</a:t>
            </a:r>
            <a:r>
              <a:rPr lang="en-US" sz="2800" dirty="0"/>
              <a:t>), </a:t>
            </a:r>
            <a:r>
              <a:rPr lang="en-US" sz="2800" dirty="0" err="1"/>
              <a:t>aksi</a:t>
            </a:r>
            <a:r>
              <a:rPr lang="en-US" sz="2800" dirty="0"/>
              <a:t> </a:t>
            </a:r>
            <a:r>
              <a:rPr lang="en-US" sz="2800" dirty="0" err="1"/>
              <a:t>sepihak</a:t>
            </a:r>
            <a:r>
              <a:rPr lang="en-US" sz="2800" dirty="0"/>
              <a:t>  (BTI-PKI)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Menginfiltrasi</a:t>
            </a:r>
            <a:r>
              <a:rPr lang="en-US" sz="2800" dirty="0"/>
              <a:t> </a:t>
            </a:r>
            <a:r>
              <a:rPr lang="en-US" sz="2800" dirty="0" err="1"/>
              <a:t>partai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dan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 </a:t>
            </a:r>
            <a:r>
              <a:rPr lang="en-US" sz="2800" dirty="0" err="1"/>
              <a:t>Kondisi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polarisasi</a:t>
            </a:r>
            <a:r>
              <a:rPr lang="en-US" sz="2800" dirty="0"/>
              <a:t> di </a:t>
            </a:r>
            <a:r>
              <a:rPr lang="en-US" sz="2800" dirty="0" err="1"/>
              <a:t>masyarakat</a:t>
            </a:r>
            <a:r>
              <a:rPr lang="en-US" sz="2800" dirty="0"/>
              <a:t> Indonesia dan  </a:t>
            </a:r>
            <a:r>
              <a:rPr lang="en-US" sz="2800" dirty="0" err="1"/>
              <a:t>menimbulkan</a:t>
            </a:r>
            <a:r>
              <a:rPr lang="en-US" sz="2800" dirty="0"/>
              <a:t> </a:t>
            </a:r>
            <a:r>
              <a:rPr lang="en-US" sz="2800" dirty="0" err="1"/>
              <a:t>konflik</a:t>
            </a:r>
            <a:r>
              <a:rPr lang="en-US" sz="2800" dirty="0"/>
              <a:t> </a:t>
            </a:r>
            <a:r>
              <a:rPr lang="en-US" sz="2800" dirty="0" err="1"/>
              <a:t>terpendam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26874-6731-4ED4-B938-D3A03BF2E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91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AD6F-74EF-4F3B-972A-DB582DC46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83553"/>
          </a:xfrm>
        </p:spPr>
        <p:txBody>
          <a:bodyPr>
            <a:normAutofit fontScale="90000"/>
          </a:bodyPr>
          <a:lstStyle/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76BEE-BA24-466C-8F1D-A312F6954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36712"/>
            <a:ext cx="7886700" cy="511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4.BAGAIMANA STRATEGI REVOLUSI PKI?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 </a:t>
            </a:r>
            <a:r>
              <a:rPr lang="en-US" sz="2400" dirty="0" err="1"/>
              <a:t>Membonceng</a:t>
            </a:r>
            <a:r>
              <a:rPr lang="en-US" sz="2400" dirty="0"/>
              <a:t> </a:t>
            </a:r>
            <a:r>
              <a:rPr lang="en-US" sz="2400" dirty="0" err="1"/>
              <a:t>pimpinan</a:t>
            </a:r>
            <a:r>
              <a:rPr lang="en-US" sz="2400" dirty="0"/>
              <a:t> (Sukarno) dan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Nasakom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perebutan</a:t>
            </a:r>
            <a:r>
              <a:rPr lang="en-US" sz="2400" dirty="0"/>
              <a:t> </a:t>
            </a:r>
            <a:r>
              <a:rPr lang="en-US" sz="2400" dirty="0" err="1"/>
              <a:t>kekuasaan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tahap</a:t>
            </a:r>
            <a:r>
              <a:rPr lang="en-US" sz="2400" dirty="0"/>
              <a:t>: 1) dengan </a:t>
            </a:r>
            <a:r>
              <a:rPr lang="en-US" sz="2400" dirty="0" err="1"/>
              <a:t>bantuan</a:t>
            </a:r>
            <a:r>
              <a:rPr lang="en-US" sz="2400" dirty="0"/>
              <a:t> Biro </a:t>
            </a:r>
            <a:r>
              <a:rPr lang="en-US" sz="2400" dirty="0" err="1"/>
              <a:t>Khusus</a:t>
            </a:r>
            <a:r>
              <a:rPr lang="en-US" sz="2400" dirty="0"/>
              <a:t> PKI dan perwira2 </a:t>
            </a:r>
            <a:r>
              <a:rPr lang="en-US" sz="2400" dirty="0" err="1"/>
              <a:t>simpatisannya</a:t>
            </a:r>
            <a:r>
              <a:rPr lang="en-US" sz="2400" dirty="0"/>
              <a:t> </a:t>
            </a:r>
            <a:r>
              <a:rPr lang="en-US" sz="2400" dirty="0" err="1"/>
              <a:t>berusaha</a:t>
            </a:r>
            <a:r>
              <a:rPr lang="en-US" sz="2400" dirty="0"/>
              <a:t> </a:t>
            </a:r>
            <a:r>
              <a:rPr lang="en-US" sz="2400" dirty="0" err="1"/>
              <a:t>mengganti</a:t>
            </a:r>
            <a:r>
              <a:rPr lang="en-US" sz="2400" dirty="0"/>
              <a:t> </a:t>
            </a:r>
            <a:r>
              <a:rPr lang="en-US" sz="2400" dirty="0" err="1"/>
              <a:t>pimpinan</a:t>
            </a:r>
            <a:r>
              <a:rPr lang="en-US" sz="2400" dirty="0"/>
              <a:t> Angkatan </a:t>
            </a:r>
            <a:r>
              <a:rPr lang="en-US" sz="2400" dirty="0" err="1"/>
              <a:t>Darat</a:t>
            </a:r>
            <a:r>
              <a:rPr lang="en-US" sz="2400" dirty="0"/>
              <a:t>  dan 2) </a:t>
            </a:r>
            <a:r>
              <a:rPr lang="en-US" sz="2400" dirty="0" err="1"/>
              <a:t>membentuk</a:t>
            </a:r>
            <a:r>
              <a:rPr lang="en-US" sz="2400" dirty="0"/>
              <a:t> Dewan </a:t>
            </a:r>
            <a:r>
              <a:rPr lang="en-US" sz="2400" dirty="0" err="1"/>
              <a:t>Revolusi</a:t>
            </a:r>
            <a:r>
              <a:rPr lang="en-US" sz="2400" dirty="0"/>
              <a:t> untuk </a:t>
            </a:r>
            <a:r>
              <a:rPr lang="en-US" sz="2400" dirty="0" err="1"/>
              <a:t>menekan</a:t>
            </a:r>
            <a:r>
              <a:rPr lang="en-US" sz="2400" dirty="0"/>
              <a:t> dan </a:t>
            </a:r>
            <a:r>
              <a:rPr lang="en-US" sz="2400" dirty="0" err="1"/>
              <a:t>menyingkirkan</a:t>
            </a:r>
            <a:r>
              <a:rPr lang="en-US" sz="2400" dirty="0"/>
              <a:t> Soekarno.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(Strategi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dibahas</a:t>
            </a:r>
            <a:r>
              <a:rPr lang="en-US" sz="2400" dirty="0"/>
              <a:t> oleh </a:t>
            </a:r>
            <a:r>
              <a:rPr lang="en-US" sz="2400" dirty="0" err="1"/>
              <a:t>Aidit</a:t>
            </a:r>
            <a:r>
              <a:rPr lang="en-US" sz="2400" dirty="0"/>
              <a:t> dengan Mao Zedong, 5 Agustus 1965 di Beijing). Jika </a:t>
            </a:r>
            <a:r>
              <a:rPr lang="en-US" sz="2400" dirty="0" err="1"/>
              <a:t>kudeta</a:t>
            </a:r>
            <a:r>
              <a:rPr lang="en-US" sz="2400" dirty="0"/>
              <a:t>  </a:t>
            </a:r>
            <a:r>
              <a:rPr lang="en-US" sz="2400" dirty="0" err="1"/>
              <a:t>berhasil</a:t>
            </a:r>
            <a:r>
              <a:rPr lang="en-US" sz="2400" dirty="0"/>
              <a:t>  </a:t>
            </a:r>
            <a:r>
              <a:rPr lang="en-US" sz="2400" dirty="0" err="1"/>
              <a:t>maka</a:t>
            </a:r>
            <a:r>
              <a:rPr lang="en-US" sz="2400" dirty="0"/>
              <a:t> PKI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Komite</a:t>
            </a:r>
            <a:r>
              <a:rPr lang="en-US" sz="2400" dirty="0"/>
              <a:t> </a:t>
            </a:r>
            <a:r>
              <a:rPr lang="en-US" sz="2400" dirty="0" err="1"/>
              <a:t>Militer</a:t>
            </a:r>
            <a:r>
              <a:rPr lang="en-US" sz="2400" dirty="0"/>
              <a:t> yang </a:t>
            </a:r>
            <a:r>
              <a:rPr lang="en-US" sz="2400" dirty="0" err="1"/>
              <a:t>dipimpin</a:t>
            </a:r>
            <a:r>
              <a:rPr lang="en-US" sz="2400" dirty="0"/>
              <a:t> oleh </a:t>
            </a:r>
            <a:r>
              <a:rPr lang="en-US" sz="2400" dirty="0" err="1"/>
              <a:t>perwira</a:t>
            </a:r>
            <a:r>
              <a:rPr lang="en-US" sz="2400" dirty="0"/>
              <a:t> </a:t>
            </a:r>
            <a:r>
              <a:rPr lang="en-US" sz="2400" dirty="0" err="1"/>
              <a:t>simpatisan</a:t>
            </a:r>
            <a:r>
              <a:rPr lang="en-US" sz="2400" dirty="0"/>
              <a:t> PKI.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segera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membagikan</a:t>
            </a:r>
            <a:r>
              <a:rPr lang="en-US" sz="2400" dirty="0"/>
              <a:t> </a:t>
            </a:r>
            <a:r>
              <a:rPr lang="en-US" sz="2400" dirty="0" err="1"/>
              <a:t>senjata</a:t>
            </a:r>
            <a:r>
              <a:rPr lang="en-US" sz="2400" dirty="0"/>
              <a:t> untuk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revolusi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perang</a:t>
            </a:r>
            <a:r>
              <a:rPr lang="en-US" sz="2400" dirty="0"/>
              <a:t> </a:t>
            </a:r>
            <a:r>
              <a:rPr lang="en-US" sz="2400" dirty="0" err="1"/>
              <a:t>saudara</a:t>
            </a:r>
            <a:r>
              <a:rPr lang="en-US" sz="2400" dirty="0"/>
              <a:t>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1702C-113B-40DB-B72B-552337015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5D8-A368-4DC3-AF8B-D1E7BDC58C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3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FDE98-DAA7-4178-9D5E-C2C37A894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B01B3-FD18-4660-95D3-CD08AF59D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/>
              <a:t>6.MENGAPA BANYAK KORBAN DI PIHAK PKI PADA TAHUN 1965? (1)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400" dirty="0"/>
              <a:t> Korban </a:t>
            </a:r>
            <a:r>
              <a:rPr lang="en-US" sz="2400" dirty="0" err="1"/>
              <a:t>pihak</a:t>
            </a:r>
            <a:r>
              <a:rPr lang="en-US" sz="2400" dirty="0"/>
              <a:t> PKI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revolusi</a:t>
            </a:r>
            <a:r>
              <a:rPr lang="en-US" sz="2400" dirty="0"/>
              <a:t> dan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gagal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korban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dan </a:t>
            </a:r>
            <a:r>
              <a:rPr lang="en-US" sz="2400" dirty="0" err="1"/>
              <a:t>simpatisan</a:t>
            </a:r>
            <a:r>
              <a:rPr lang="en-US" sz="2400" dirty="0"/>
              <a:t> PKI </a:t>
            </a:r>
            <a:r>
              <a:rPr lang="en-US" sz="2400" dirty="0" err="1"/>
              <a:t>dianggap</a:t>
            </a:r>
            <a:r>
              <a:rPr lang="en-US" sz="2400" dirty="0"/>
              <a:t> legal. (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Kudeta</a:t>
            </a:r>
            <a:r>
              <a:rPr lang="en-US" sz="2400" dirty="0"/>
              <a:t> </a:t>
            </a:r>
            <a:r>
              <a:rPr lang="en-US" sz="2400" dirty="0" err="1"/>
              <a:t>Madiun</a:t>
            </a:r>
            <a:r>
              <a:rPr lang="en-US" sz="2400" dirty="0"/>
              <a:t> 1948 </a:t>
            </a:r>
            <a:r>
              <a:rPr lang="en-US" sz="2400" dirty="0" err="1"/>
              <a:t>dimana</a:t>
            </a:r>
            <a:r>
              <a:rPr lang="en-US" sz="2400" dirty="0"/>
              <a:t> korban </a:t>
            </a:r>
            <a:r>
              <a:rPr lang="en-US" sz="2400" dirty="0" err="1"/>
              <a:t>terbatas</a:t>
            </a:r>
            <a:r>
              <a:rPr lang="en-US" sz="2400" dirty="0"/>
              <a:t> pada </a:t>
            </a:r>
            <a:r>
              <a:rPr lang="en-US" sz="2400" dirty="0" err="1"/>
              <a:t>tentara</a:t>
            </a:r>
            <a:r>
              <a:rPr lang="en-US" sz="2400" dirty="0"/>
              <a:t>/AD, </a:t>
            </a:r>
            <a:r>
              <a:rPr lang="en-US" sz="2400" dirty="0" err="1"/>
              <a:t>Polisi</a:t>
            </a:r>
            <a:r>
              <a:rPr lang="en-US" sz="2400" dirty="0"/>
              <a:t>, </a:t>
            </a:r>
            <a:r>
              <a:rPr lang="en-US" sz="2400" dirty="0" err="1"/>
              <a:t>Pejabat</a:t>
            </a:r>
            <a:r>
              <a:rPr lang="en-US" sz="2400" dirty="0"/>
              <a:t> </a:t>
            </a:r>
            <a:r>
              <a:rPr lang="en-US" sz="2400" dirty="0" err="1"/>
              <a:t>sipil</a:t>
            </a:r>
            <a:r>
              <a:rPr lang="en-US" sz="2400" dirty="0"/>
              <a:t> dan Ulama-</a:t>
            </a:r>
            <a:r>
              <a:rPr lang="en-US" sz="2400" dirty="0" err="1"/>
              <a:t>Santri</a:t>
            </a:r>
            <a:r>
              <a:rPr lang="en-US" sz="2400" dirty="0"/>
              <a:t>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Pada </a:t>
            </a:r>
            <a:r>
              <a:rPr lang="en-US" sz="2400" dirty="0" err="1"/>
              <a:t>tahun</a:t>
            </a:r>
            <a:r>
              <a:rPr lang="en-US" sz="2400" dirty="0"/>
              <a:t> 1965 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pembunuhan</a:t>
            </a:r>
            <a:r>
              <a:rPr lang="en-US" sz="2400" dirty="0"/>
              <a:t> </a:t>
            </a:r>
            <a:r>
              <a:rPr lang="en-US" sz="2400" dirty="0" err="1"/>
              <a:t>massal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oleh </a:t>
            </a:r>
            <a:r>
              <a:rPr lang="en-US" sz="2400" dirty="0" err="1"/>
              <a:t>aparat</a:t>
            </a:r>
            <a:r>
              <a:rPr lang="en-US" sz="2400" dirty="0"/>
              <a:t> negara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 parpol2 dan ormas2 non-PKI  </a:t>
            </a:r>
            <a:r>
              <a:rPr lang="en-US" sz="2400" dirty="0" err="1"/>
              <a:t>karena</a:t>
            </a:r>
            <a:r>
              <a:rPr lang="en-US" sz="2400" dirty="0"/>
              <a:t> Tindakan </a:t>
            </a:r>
            <a:r>
              <a:rPr lang="en-US" sz="2400" dirty="0" err="1"/>
              <a:t>aksi</a:t>
            </a:r>
            <a:r>
              <a:rPr lang="en-US" sz="2400" dirty="0"/>
              <a:t> </a:t>
            </a:r>
            <a:r>
              <a:rPr lang="en-US" sz="2400" dirty="0" err="1"/>
              <a:t>sepihak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senam </a:t>
            </a:r>
            <a:r>
              <a:rPr lang="en-US" sz="2400" dirty="0" err="1"/>
              <a:t>revolusi</a:t>
            </a:r>
            <a:r>
              <a:rPr lang="en-US" sz="2400" dirty="0"/>
              <a:t> PKI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menekan</a:t>
            </a:r>
            <a:r>
              <a:rPr lang="en-US" sz="2400" dirty="0"/>
              <a:t> pihak2 non-PKI.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 PKI </a:t>
            </a:r>
            <a:r>
              <a:rPr lang="en-US" sz="2400" dirty="0" err="1"/>
              <a:t>dihancurkan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en-US" sz="2400" dirty="0" err="1"/>
              <a:t>berbahaya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 </a:t>
            </a:r>
            <a:r>
              <a:rPr lang="en-US" sz="2400" dirty="0" err="1"/>
              <a:t>simpatisannya</a:t>
            </a:r>
            <a:r>
              <a:rPr lang="en-US" sz="2400" dirty="0"/>
              <a:t> di  </a:t>
            </a:r>
            <a:r>
              <a:rPr lang="en-US" sz="2400" dirty="0" err="1"/>
              <a:t>militer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50E2D-0923-40B5-A2C0-0B4EC7B45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68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9CE8-65D2-42D2-B645-3DD605D72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359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245AB-68DD-4CBB-8F25-003989FEA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MENGAPA BANYAK KORBAN DI PIHAK PKI PADA TAHUN 1965? (2)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PKI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dibubarkan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non-PKI </a:t>
            </a:r>
            <a:r>
              <a:rPr lang="en-US" sz="2400" dirty="0" err="1"/>
              <a:t>takut</a:t>
            </a:r>
            <a:r>
              <a:rPr lang="en-US" sz="2400" dirty="0"/>
              <a:t> PKI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dilindungi</a:t>
            </a:r>
            <a:r>
              <a:rPr lang="en-US" sz="2400" dirty="0"/>
              <a:t> oleh Soekarno.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/>
              <a:t>Pembunuhan</a:t>
            </a:r>
            <a:r>
              <a:rPr lang="en-US" sz="2400" dirty="0"/>
              <a:t> </a:t>
            </a:r>
            <a:r>
              <a:rPr lang="en-US" sz="2400" dirty="0" err="1"/>
              <a:t>massal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anti PKI </a:t>
            </a:r>
            <a:r>
              <a:rPr lang="en-US" sz="2400" dirty="0" err="1"/>
              <a:t>mencegah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balik</a:t>
            </a:r>
            <a:r>
              <a:rPr lang="en-US" sz="2400" dirty="0"/>
              <a:t> 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menguntungkan</a:t>
            </a:r>
            <a:r>
              <a:rPr lang="en-US" sz="2400" dirty="0"/>
              <a:t> PKI  </a:t>
            </a:r>
            <a:r>
              <a:rPr lang="en-US" sz="2400" dirty="0" err="1"/>
              <a:t>karena</a:t>
            </a:r>
            <a:r>
              <a:rPr lang="en-US" sz="2400" dirty="0"/>
              <a:t>  di </a:t>
            </a:r>
            <a:r>
              <a:rPr lang="en-US" sz="2400" dirty="0" err="1"/>
              <a:t>Jawa</a:t>
            </a:r>
            <a:r>
              <a:rPr lang="en-US" sz="2400" dirty="0"/>
              <a:t> Tengah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 PKI di </a:t>
            </a:r>
            <a:r>
              <a:rPr lang="en-US" sz="2400" dirty="0" err="1"/>
              <a:t>militer</a:t>
            </a:r>
            <a:r>
              <a:rPr lang="en-US" sz="2400" dirty="0"/>
              <a:t> dan Biro </a:t>
            </a:r>
            <a:r>
              <a:rPr lang="en-US" sz="2400" dirty="0" err="1"/>
              <a:t>Khusus</a:t>
            </a:r>
            <a:r>
              <a:rPr lang="en-US" sz="2400" dirty="0"/>
              <a:t> PKI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mengganti</a:t>
            </a:r>
            <a:r>
              <a:rPr lang="en-US" sz="2400" dirty="0"/>
              <a:t>, </a:t>
            </a:r>
            <a:r>
              <a:rPr lang="en-US" sz="2400" dirty="0" err="1"/>
              <a:t>menahan</a:t>
            </a:r>
            <a:r>
              <a:rPr lang="en-US" sz="2400" dirty="0"/>
              <a:t> </a:t>
            </a:r>
            <a:r>
              <a:rPr lang="en-US" sz="2400" dirty="0" err="1"/>
              <a:t>bahkan</a:t>
            </a:r>
            <a:r>
              <a:rPr lang="en-US" sz="2400" dirty="0"/>
              <a:t> </a:t>
            </a:r>
            <a:r>
              <a:rPr lang="en-US" sz="2400" dirty="0" err="1"/>
              <a:t>membunuh</a:t>
            </a:r>
            <a:r>
              <a:rPr lang="en-US" sz="2400" dirty="0"/>
              <a:t> </a:t>
            </a:r>
            <a:r>
              <a:rPr lang="en-US" sz="2400" dirty="0" err="1"/>
              <a:t>pimpinan</a:t>
            </a:r>
            <a:r>
              <a:rPr lang="en-US" sz="2400" dirty="0"/>
              <a:t> </a:t>
            </a:r>
            <a:r>
              <a:rPr lang="en-US" sz="2400" dirty="0" err="1"/>
              <a:t>Korem</a:t>
            </a:r>
            <a:r>
              <a:rPr lang="en-US" sz="2400" dirty="0"/>
              <a:t> di Jogjakarta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Dewan </a:t>
            </a:r>
            <a:r>
              <a:rPr lang="en-US" sz="2400" dirty="0" err="1"/>
              <a:t>Revolusi</a:t>
            </a:r>
            <a:r>
              <a:rPr lang="en-US" sz="2400" dirty="0"/>
              <a:t> Daerah.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pembunuhan</a:t>
            </a:r>
            <a:r>
              <a:rPr lang="en-US" sz="2400" dirty="0"/>
              <a:t> </a:t>
            </a:r>
            <a:r>
              <a:rPr lang="en-US" sz="2400" dirty="0" err="1"/>
              <a:t>massal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i="1" dirty="0"/>
              <a:t>shock therapy</a:t>
            </a:r>
            <a:r>
              <a:rPr lang="en-US" sz="2400" dirty="0"/>
              <a:t> </a:t>
            </a:r>
            <a:r>
              <a:rPr lang="en-US" sz="2400" dirty="0" err="1"/>
              <a:t>guna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demoralisasi</a:t>
            </a:r>
            <a:r>
              <a:rPr lang="en-US" sz="2400" dirty="0"/>
              <a:t> pada </a:t>
            </a:r>
            <a:r>
              <a:rPr lang="en-US" sz="2400" dirty="0" err="1"/>
              <a:t>sekitar</a:t>
            </a:r>
            <a:r>
              <a:rPr lang="en-US" sz="2400" dirty="0"/>
              <a:t> 3 </a:t>
            </a:r>
            <a:r>
              <a:rPr lang="en-US" sz="2400" dirty="0" err="1"/>
              <a:t>juta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PKI yang </a:t>
            </a:r>
            <a:r>
              <a:rPr lang="en-US" sz="2400" dirty="0" err="1"/>
              <a:t>aktif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aksi</a:t>
            </a:r>
            <a:r>
              <a:rPr lang="en-US" sz="2400" dirty="0"/>
              <a:t> </a:t>
            </a:r>
            <a:r>
              <a:rPr lang="en-US" sz="2400" dirty="0" err="1"/>
              <a:t>revolusioner</a:t>
            </a:r>
            <a:r>
              <a:rPr lang="en-US" sz="2400" dirty="0"/>
              <a:t> yang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intensif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1964.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037F7-9E2B-4984-9223-FCA4CED9F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78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45581-329A-4F3D-A25B-A022E44C5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C12DC-A5E4-429A-A78D-BA20C464E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/>
              <a:t>TERIMA KASIH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1CE7A-C2B7-4F80-8BEC-638C9661D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19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2170</TotalTime>
  <Words>486</Words>
  <Application>Microsoft Office PowerPoint</Application>
  <PresentationFormat>On-screen Show (4:3)</PresentationFormat>
  <Paragraphs>62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Book Antiqua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COMMUNAL CONFLICT AND STATE FAILURE  (The Case of Ambon, Indonesia)     Iwan Gardono Sudjatmiko  (University of Indonesia; Indonesia National Police College) gardono@telkom.net</dc:title>
  <dc:creator>user</dc:creator>
  <cp:lastModifiedBy>A</cp:lastModifiedBy>
  <cp:revision>105</cp:revision>
  <cp:lastPrinted>2021-12-09T01:05:04Z</cp:lastPrinted>
  <dcterms:created xsi:type="dcterms:W3CDTF">2007-05-27T02:23:28Z</dcterms:created>
  <dcterms:modified xsi:type="dcterms:W3CDTF">2021-12-09T01:13:29Z</dcterms:modified>
</cp:coreProperties>
</file>