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58712-62C8-4700-9FA6-B1E823D58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F2BDA-4D99-48D2-993A-DD5C3BBD7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56C4D-E5B0-420A-A60B-A91EB6D68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25A7C-127E-4AC6-982A-6AA40A7C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F8883-0DD4-46EA-8A27-5F3C89AE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2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9727-44CF-4948-9D5A-E59DEC99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2882F-3668-4491-B5C4-14E7F789F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E28A1-BB70-40A9-9B70-F804501B6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C2E70-EE44-4D24-8CE0-EBEA9577E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2C8C5-EDE8-4A95-AEAA-D030F881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2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DD36A5-60F8-457B-9028-7AD4BAF74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DD6ED-1242-4479-93F2-CD8BA7308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F337E-0F7D-4C0A-A9EA-C68A3A9B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6A6C4-168B-41CC-A9C4-61EC2EFA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42F95-EF4E-4256-AA8E-2F69CA5D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50E4D-193E-4848-8A69-E0CA9AB3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4E11F-796E-40AC-9983-2DDF8CAAB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545FF-0D43-405F-8F5D-D4AD5A6B6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A23B9-2E42-4D9D-BF3B-1D46F7D3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C5B1F-4C7E-495B-8392-FC9403FC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77600-18B9-47C0-B040-8E2311237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1D057-302F-4246-A683-A24002477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C23EC-7C31-47B4-A729-C90FC4961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433-CD05-4375-BB1C-68A36A8B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D6DD0-4605-4543-A4BC-5AAE2AB3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87D0A-71D1-4E29-A0C0-C6D5C12A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300E-0580-4C77-8DED-D8B6EF65A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1DC3C-F456-400F-A926-B6499AFE6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7CE5A-0991-4AB3-A5F6-501BCB90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520ED-02E2-45D9-9E12-5DE75B86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05DEC-4AD2-4F62-A76C-7642F921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3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748AD-5676-44B1-BAE2-17887E6A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052A0-BC2B-4672-A720-8C3F22344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98183-95A0-4A83-AD57-8E842F76C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B2ED2D-FF61-4AFC-8B49-35AF1C52A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364F3E-F04F-4C21-ACF6-44BF38FDA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52F68-0C4B-4B22-B4BA-C6D8E447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0DB3A0-6FD8-4BD1-83F3-D4058A97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3EF29D-8892-4299-999E-2B0D1265B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2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1F71-B182-47F8-A7FE-395AB546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BCB62-573C-4B14-93BA-74E166C4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9FC50-0C1D-41D5-924F-C21F463C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DB11-9EED-4F96-A48B-552B4903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8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0DA714-869D-458B-AFF0-992C464E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C1CB4-DF9B-45B3-8FEC-F7068DF5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007C1-7753-4EE8-B8D1-E85AC3FD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2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4DF0-ED6B-49B2-9679-32B681E77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E789B-99FA-4BC0-90D0-F1C3C2D1C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D5520-C978-4E37-A2F2-0B7E8F9AF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28A21-B66F-45E0-85DB-DE6E2452B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4517C-DD0E-49B7-9922-5B1C312E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ED318-40EB-4A69-A76C-AB0F28B6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3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3452-7015-40A2-8216-92F983B8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6F6E3F-E90E-4EAC-9A2C-EE9395088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B6CB4-FE4D-44E2-881B-1272E0B61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813DC-0439-44BB-8EA5-CF56C709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7FB02-5D28-4F4F-94CA-EBE030E5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4C250-76F3-4B88-B43E-884094A8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9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4A851D-2A26-4660-AF14-E40645B53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CFA00-C706-410A-AB6D-C312D17BD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3D23E-6E3D-4418-AB60-D647D0E4A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0DD8-6CCD-404E-B29D-C63503275990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3EC6C-8C99-457F-B8EA-FA221C563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66D46-1BE3-4491-B5EB-2CD4CFED7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1137-4D48-43D8-B1BA-ADBCE7D7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7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242BA-CA3F-411E-8E23-B8F250683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157"/>
          </a:xfrm>
        </p:spPr>
        <p:txBody>
          <a:bodyPr>
            <a:normAutofit/>
          </a:bodyPr>
          <a:lstStyle/>
          <a:p>
            <a:r>
              <a:rPr lang="en-US" b="1" dirty="0" err="1"/>
              <a:t>Kekuasaan</a:t>
            </a:r>
            <a:r>
              <a:rPr lang="en-US" dirty="0"/>
              <a:t> (Power)</a:t>
            </a:r>
            <a:br>
              <a:rPr lang="en-US" dirty="0"/>
            </a:br>
            <a:r>
              <a:rPr lang="en-US" sz="2800" dirty="0"/>
              <a:t>oleh</a:t>
            </a:r>
            <a:br>
              <a:rPr lang="en-US" sz="4000" dirty="0"/>
            </a:br>
            <a:r>
              <a:rPr lang="en-US" sz="4000" dirty="0" err="1"/>
              <a:t>Drs.Ganda</a:t>
            </a:r>
            <a:r>
              <a:rPr lang="en-US" sz="4000" dirty="0"/>
              <a:t> Upaya 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2C534-50FD-43E9-9A02-8D5955AE1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Sosiologi</a:t>
            </a:r>
            <a:endParaRPr lang="en-US" dirty="0"/>
          </a:p>
          <a:p>
            <a:r>
              <a:rPr lang="en-US" dirty="0" err="1"/>
              <a:t>Universitas</a:t>
            </a:r>
            <a:r>
              <a:rPr lang="en-US" dirty="0"/>
              <a:t> Indonesia</a:t>
            </a:r>
          </a:p>
          <a:p>
            <a:r>
              <a:rPr lang="en-US" dirty="0"/>
              <a:t>Program MOOCs</a:t>
            </a:r>
          </a:p>
        </p:txBody>
      </p:sp>
    </p:spTree>
    <p:extLst>
      <p:ext uri="{BB962C8B-B14F-4D97-AF65-F5344CB8AC3E}">
        <p14:creationId xmlns:p14="http://schemas.microsoft.com/office/powerpoint/2010/main" val="242771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7B750-0B48-4B0A-B105-C6A6E60F2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831673"/>
          </a:xfrm>
        </p:spPr>
        <p:txBody>
          <a:bodyPr/>
          <a:lstStyle/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83DA-2E35-428B-8BB7-EBE9ED08B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Because most of </a:t>
            </a:r>
            <a:r>
              <a:rPr lang="en-US" altLang="en-US" dirty="0">
                <a:solidFill>
                  <a:srgbClr val="FF0000"/>
                </a:solidFill>
              </a:rPr>
              <a:t>the </a:t>
            </a:r>
            <a:r>
              <a:rPr lang="en-US" altLang="en-US" b="1" i="1" dirty="0">
                <a:solidFill>
                  <a:srgbClr val="FF0000"/>
                </a:solidFill>
              </a:rPr>
              <a:t>major decisions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that affect us on </a:t>
            </a:r>
            <a:r>
              <a:rPr lang="en-US" altLang="en-US" i="1" dirty="0">
                <a:solidFill>
                  <a:srgbClr val="FF0000"/>
                </a:solidFill>
              </a:rPr>
              <a:t>a long-range basis </a:t>
            </a:r>
            <a:r>
              <a:rPr lang="en-US" altLang="en-US" dirty="0"/>
              <a:t>will be made by </a:t>
            </a:r>
            <a:r>
              <a:rPr lang="en-US" altLang="en-US" b="1" i="1" dirty="0">
                <a:solidFill>
                  <a:srgbClr val="FF0000"/>
                </a:solidFill>
              </a:rPr>
              <a:t>others </a:t>
            </a:r>
            <a:r>
              <a:rPr lang="en-US" altLang="en-US" dirty="0"/>
              <a:t>who are not subject to our direct influence.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hubungan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</a:t>
            </a:r>
            <a:r>
              <a:rPr lang="en-US" altLang="en-US" b="1" dirty="0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b="1" dirty="0" err="1"/>
              <a:t>masyarakat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Pendidikan: </a:t>
            </a:r>
            <a:r>
              <a:rPr lang="en-US" altLang="en-US" dirty="0" err="1"/>
              <a:t>merdeka</a:t>
            </a:r>
            <a:r>
              <a:rPr lang="en-US" altLang="en-US" dirty="0"/>
              <a:t> </a:t>
            </a:r>
            <a:r>
              <a:rPr lang="en-US" altLang="en-US" dirty="0" err="1"/>
              <a:t>belajar</a:t>
            </a:r>
            <a:r>
              <a:rPr lang="en-US" altLang="en-US" dirty="0"/>
              <a:t>, </a:t>
            </a:r>
            <a:r>
              <a:rPr lang="en-US" altLang="en-US" dirty="0" err="1"/>
              <a:t>ujian</a:t>
            </a:r>
            <a:r>
              <a:rPr lang="en-US" altLang="en-US" dirty="0"/>
              <a:t> negara, BOS,  </a:t>
            </a:r>
            <a:r>
              <a:rPr lang="en-US" altLang="en-US" dirty="0" err="1"/>
              <a:t>dll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Kesehatan: </a:t>
            </a:r>
            <a:r>
              <a:rPr lang="en-US" altLang="en-US" dirty="0" err="1"/>
              <a:t>vaksinasi</a:t>
            </a:r>
            <a:r>
              <a:rPr lang="en-US" altLang="en-US" dirty="0"/>
              <a:t>, </a:t>
            </a:r>
            <a:r>
              <a:rPr lang="en-US" altLang="en-US" dirty="0" err="1"/>
              <a:t>produk</a:t>
            </a:r>
            <a:r>
              <a:rPr lang="en-US" altLang="en-US" dirty="0"/>
              <a:t> </a:t>
            </a:r>
            <a:r>
              <a:rPr lang="en-US" altLang="en-US" dirty="0" err="1"/>
              <a:t>vaksin</a:t>
            </a:r>
            <a:r>
              <a:rPr lang="en-US" altLang="en-US" dirty="0"/>
              <a:t> (</a:t>
            </a:r>
            <a:r>
              <a:rPr lang="en-US" altLang="en-US" dirty="0" err="1"/>
              <a:t>Sinovac</a:t>
            </a:r>
            <a:r>
              <a:rPr lang="en-US" altLang="en-US" dirty="0"/>
              <a:t>, Pfizer, </a:t>
            </a:r>
            <a:r>
              <a:rPr lang="en-US" altLang="en-US" dirty="0" err="1"/>
              <a:t>dll</a:t>
            </a:r>
            <a:r>
              <a:rPr lang="en-US" altLang="en-US" dirty="0"/>
              <a:t>), </a:t>
            </a:r>
            <a:r>
              <a:rPr lang="en-US" altLang="en-US" dirty="0" err="1"/>
              <a:t>biaya</a:t>
            </a:r>
            <a:r>
              <a:rPr lang="en-US" altLang="en-US" dirty="0"/>
              <a:t> PCR, </a:t>
            </a:r>
            <a:r>
              <a:rPr lang="en-US" altLang="en-US" dirty="0" err="1"/>
              <a:t>Puskesmas</a:t>
            </a:r>
            <a:r>
              <a:rPr lang="en-US" altLang="en-US" dirty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Ekonomi</a:t>
            </a:r>
            <a:r>
              <a:rPr lang="en-US" altLang="en-US" dirty="0"/>
              <a:t>/</a:t>
            </a:r>
            <a:r>
              <a:rPr lang="en-US" altLang="en-US" dirty="0" err="1"/>
              <a:t>Perdagangan</a:t>
            </a:r>
            <a:r>
              <a:rPr lang="en-US" altLang="en-US" dirty="0"/>
              <a:t>: </a:t>
            </a:r>
            <a:r>
              <a:rPr lang="en-US" altLang="en-US" dirty="0" err="1"/>
              <a:t>harga</a:t>
            </a:r>
            <a:r>
              <a:rPr lang="en-US" altLang="en-US" dirty="0"/>
              <a:t> premium, </a:t>
            </a:r>
            <a:r>
              <a:rPr lang="en-US" altLang="en-US" dirty="0" err="1"/>
              <a:t>Kredit</a:t>
            </a:r>
            <a:r>
              <a:rPr lang="en-US" altLang="en-US" dirty="0"/>
              <a:t> UMKM, </a:t>
            </a:r>
            <a:r>
              <a:rPr lang="en-US" altLang="en-US" dirty="0" err="1"/>
              <a:t>impor</a:t>
            </a:r>
            <a:r>
              <a:rPr lang="en-US" altLang="en-US" dirty="0"/>
              <a:t> </a:t>
            </a:r>
            <a:r>
              <a:rPr lang="en-US" altLang="en-US" dirty="0" err="1"/>
              <a:t>beras</a:t>
            </a:r>
            <a:r>
              <a:rPr lang="en-US" altLang="en-US" dirty="0"/>
              <a:t>/</a:t>
            </a:r>
            <a:r>
              <a:rPr lang="en-US" altLang="en-US" dirty="0" err="1"/>
              <a:t>gula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Perhubungan</a:t>
            </a:r>
            <a:r>
              <a:rPr lang="en-US" altLang="en-US" dirty="0"/>
              <a:t>: </a:t>
            </a:r>
            <a:r>
              <a:rPr lang="en-US" altLang="en-US" dirty="0" err="1"/>
              <a:t>pembangunan</a:t>
            </a:r>
            <a:r>
              <a:rPr lang="en-US" altLang="en-US" dirty="0"/>
              <a:t> </a:t>
            </a:r>
            <a:r>
              <a:rPr lang="en-US" altLang="en-US" dirty="0" err="1"/>
              <a:t>bandara</a:t>
            </a:r>
            <a:r>
              <a:rPr lang="en-US" altLang="en-US" dirty="0"/>
              <a:t>, Pelabuhan </a:t>
            </a:r>
            <a:r>
              <a:rPr lang="en-US" altLang="en-US" dirty="0" err="1"/>
              <a:t>Laut</a:t>
            </a:r>
            <a:r>
              <a:rPr lang="en-US" altLang="en-US" dirty="0"/>
              <a:t>, </a:t>
            </a:r>
            <a:r>
              <a:rPr lang="en-US" altLang="en-US" dirty="0" err="1"/>
              <a:t>jalan</a:t>
            </a:r>
            <a:r>
              <a:rPr lang="en-US" altLang="en-US" dirty="0"/>
              <a:t> </a:t>
            </a:r>
            <a:r>
              <a:rPr lang="en-US" altLang="en-US" dirty="0" err="1"/>
              <a:t>tol</a:t>
            </a:r>
            <a:r>
              <a:rPr lang="en-US" altLang="en-US" dirty="0"/>
              <a:t>, KA;</a:t>
            </a:r>
          </a:p>
          <a:p>
            <a:r>
              <a:rPr lang="en-US" altLang="en-US" b="1" i="1" dirty="0">
                <a:solidFill>
                  <a:srgbClr val="FF0000"/>
                </a:solidFill>
              </a:rPr>
              <a:t>A small number of people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 the society do have </a:t>
            </a:r>
            <a:r>
              <a:rPr lang="en-US" altLang="en-US" i="1" dirty="0">
                <a:solidFill>
                  <a:srgbClr val="FF0000"/>
                </a:solidFill>
              </a:rPr>
              <a:t>the power to decide these and other vital issues</a:t>
            </a:r>
            <a:r>
              <a:rPr lang="en-US" altLang="en-US" dirty="0"/>
              <a:t> that shape our lives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112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A2AA2-31AD-40DF-8EF1-B4F6A21D3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C86EA-4FBE-4169-9B17-DC388C810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i="1" dirty="0">
                <a:solidFill>
                  <a:srgbClr val="FF0000"/>
                </a:solidFill>
              </a:rPr>
              <a:t>Power </a:t>
            </a:r>
            <a:r>
              <a:rPr lang="en-US" altLang="en-US" dirty="0"/>
              <a:t>is defined as </a:t>
            </a:r>
            <a:r>
              <a:rPr lang="en-US" altLang="en-US" dirty="0">
                <a:solidFill>
                  <a:srgbClr val="CC0000"/>
                </a:solidFill>
              </a:rPr>
              <a:t>the capacity</a:t>
            </a:r>
            <a:r>
              <a:rPr lang="en-US" altLang="en-US" dirty="0"/>
              <a:t> to achieve </a:t>
            </a:r>
            <a:r>
              <a:rPr lang="en-US" altLang="en-US" dirty="0">
                <a:solidFill>
                  <a:srgbClr val="CC0000"/>
                </a:solidFill>
              </a:rPr>
              <a:t>one’s objectives</a:t>
            </a:r>
            <a:r>
              <a:rPr lang="en-US" altLang="en-US" dirty="0"/>
              <a:t>, even when those objectives are in conflict with </a:t>
            </a:r>
            <a:r>
              <a:rPr lang="en-US" altLang="en-US" dirty="0">
                <a:solidFill>
                  <a:srgbClr val="CC0000"/>
                </a:solidFill>
              </a:rPr>
              <a:t>the interests of another actor</a:t>
            </a:r>
            <a:r>
              <a:rPr lang="en-US" altLang="en-US" dirty="0"/>
              <a:t> (Faulks,1999: 1)</a:t>
            </a:r>
          </a:p>
          <a:p>
            <a:pPr eaLnBrk="1" hangingPunct="1"/>
            <a:r>
              <a:rPr lang="en-US" altLang="en-US" sz="2800" b="1" dirty="0"/>
              <a:t>Power resources </a:t>
            </a:r>
            <a:r>
              <a:rPr lang="en-US" altLang="en-US" sz="2800" dirty="0"/>
              <a:t>may include </a:t>
            </a:r>
            <a:r>
              <a:rPr lang="en-US" altLang="en-US" sz="2800" b="1" i="1" dirty="0"/>
              <a:t>tangible items</a:t>
            </a:r>
            <a:r>
              <a:rPr lang="en-US" altLang="en-US" sz="2800" dirty="0"/>
              <a:t> such as </a:t>
            </a:r>
            <a:r>
              <a:rPr lang="en-US" altLang="en-US" sz="2800" b="1" i="1" dirty="0">
                <a:solidFill>
                  <a:srgbClr val="FF0000"/>
                </a:solidFill>
              </a:rPr>
              <a:t>money</a:t>
            </a:r>
            <a:r>
              <a:rPr lang="en-US" altLang="en-US" sz="2800" i="1" dirty="0">
                <a:solidFill>
                  <a:srgbClr val="FF0000"/>
                </a:solidFill>
              </a:rPr>
              <a:t> (banks, share) </a:t>
            </a:r>
            <a:r>
              <a:rPr lang="en-US" altLang="en-US" sz="2800" b="1" i="1" dirty="0">
                <a:solidFill>
                  <a:srgbClr val="FF0000"/>
                </a:solidFill>
              </a:rPr>
              <a:t>property</a:t>
            </a:r>
            <a:r>
              <a:rPr lang="en-US" altLang="en-US" sz="2800" i="1" dirty="0">
                <a:solidFill>
                  <a:srgbClr val="FF0000"/>
                </a:solidFill>
              </a:rPr>
              <a:t> (plantation, hotels, companies), and </a:t>
            </a:r>
            <a:r>
              <a:rPr lang="en-US" altLang="en-US" sz="2800" b="1" i="1" dirty="0">
                <a:solidFill>
                  <a:srgbClr val="FF0000"/>
                </a:solidFill>
              </a:rPr>
              <a:t>material objects</a:t>
            </a:r>
            <a:r>
              <a:rPr lang="en-US" altLang="en-US" sz="2800" b="1" dirty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( weapon, natural resources/mining) </a:t>
            </a:r>
            <a:r>
              <a:rPr lang="en-US" altLang="en-US" sz="2800" dirty="0"/>
              <a:t>or </a:t>
            </a:r>
            <a:r>
              <a:rPr lang="en-US" altLang="en-US" sz="2800" b="1" i="1" dirty="0"/>
              <a:t>intangible</a:t>
            </a:r>
            <a:r>
              <a:rPr lang="en-US" altLang="en-US" sz="2800" dirty="0"/>
              <a:t> such as </a:t>
            </a:r>
            <a:r>
              <a:rPr lang="en-US" altLang="en-US" sz="2800" i="1" dirty="0">
                <a:solidFill>
                  <a:srgbClr val="FF0000"/>
                </a:solidFill>
              </a:rPr>
              <a:t>expertise, information, prestige, and </a:t>
            </a:r>
            <a:r>
              <a:rPr lang="en-US" altLang="en-US" sz="2800" b="1" i="1" dirty="0">
                <a:solidFill>
                  <a:srgbClr val="FF0000"/>
                </a:solidFill>
              </a:rPr>
              <a:t>authoritative position</a:t>
            </a:r>
            <a:r>
              <a:rPr lang="en-US" altLang="en-US" sz="2800" dirty="0"/>
              <a:t>.</a:t>
            </a:r>
          </a:p>
          <a:p>
            <a:pPr eaLnBrk="1" hangingPunct="1"/>
            <a:r>
              <a:rPr lang="en-US" altLang="en-US" sz="2800" dirty="0"/>
              <a:t>Ada </a:t>
            </a:r>
            <a:r>
              <a:rPr lang="en-US" altLang="en-US" sz="2800" dirty="0" err="1"/>
              <a:t>hierarki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pemilik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kekuasaan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The possession of power resources </a:t>
            </a:r>
            <a:r>
              <a:rPr lang="en-US" altLang="en-US" sz="2800" i="1" dirty="0">
                <a:solidFill>
                  <a:srgbClr val="FF0000"/>
                </a:solidFill>
              </a:rPr>
              <a:t>does not</a:t>
            </a:r>
            <a:r>
              <a:rPr lang="en-US" altLang="en-US" sz="2800" dirty="0"/>
              <a:t>, in itself, imply the use of such resources.</a:t>
            </a:r>
          </a:p>
          <a:p>
            <a:r>
              <a:rPr lang="en-US" altLang="en-US" sz="2800" b="1" dirty="0"/>
              <a:t>Power</a:t>
            </a:r>
            <a:r>
              <a:rPr lang="en-US" altLang="en-US" sz="2800" dirty="0"/>
              <a:t> is exercised through </a:t>
            </a:r>
            <a:r>
              <a:rPr lang="en-US" altLang="en-US" sz="2800" b="1" i="1" dirty="0">
                <a:solidFill>
                  <a:srgbClr val="FF0000"/>
                </a:solidFill>
              </a:rPr>
              <a:t>the application of resources</a:t>
            </a:r>
            <a:r>
              <a:rPr lang="en-US" altLang="en-US" b="1" i="1" dirty="0">
                <a:solidFill>
                  <a:srgbClr val="FF0000"/>
                </a:solidFill>
              </a:rPr>
              <a:t> to achieve one’s goals.</a:t>
            </a:r>
            <a:endParaRPr lang="en-US" altLang="en-US" sz="2800" dirty="0"/>
          </a:p>
          <a:p>
            <a:pPr eaLnBrk="1" hangingPunct="1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63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2726E-A670-4463-B521-E0B261B91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4386"/>
          </a:xfrm>
        </p:spPr>
        <p:txBody>
          <a:bodyPr/>
          <a:lstStyle/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(Max Weber)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9AE8C-2F22-42E2-86A3-B14EABE7E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844"/>
            <a:ext cx="10515600" cy="4698119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(1) </a:t>
            </a:r>
            <a:r>
              <a:rPr lang="en-US" altLang="en-US" dirty="0">
                <a:solidFill>
                  <a:srgbClr val="FF0000"/>
                </a:solidFill>
              </a:rPr>
              <a:t>Class</a:t>
            </a:r>
            <a:r>
              <a:rPr lang="en-US" altLang="en-US" dirty="0"/>
              <a:t>---economy: high class, middle class, lower class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(2) </a:t>
            </a:r>
            <a:r>
              <a:rPr lang="en-US" altLang="en-US" dirty="0">
                <a:solidFill>
                  <a:srgbClr val="FF0000"/>
                </a:solidFill>
              </a:rPr>
              <a:t>Status</a:t>
            </a:r>
            <a:r>
              <a:rPr lang="en-US" altLang="en-US" dirty="0"/>
              <a:t>---honor and privileges: raja, </a:t>
            </a:r>
            <a:r>
              <a:rPr lang="en-US" altLang="en-US" dirty="0" err="1"/>
              <a:t>bangsawan</a:t>
            </a:r>
            <a:r>
              <a:rPr lang="en-US" altLang="en-US" dirty="0"/>
              <a:t>, </a:t>
            </a:r>
            <a:r>
              <a:rPr lang="en-US" altLang="en-US" dirty="0" err="1">
                <a:solidFill>
                  <a:srgbClr val="FF0000"/>
                </a:solidFill>
              </a:rPr>
              <a:t>pemuka</a:t>
            </a:r>
            <a:r>
              <a:rPr lang="en-US" altLang="en-US" dirty="0">
                <a:solidFill>
                  <a:srgbClr val="FF0000"/>
                </a:solidFill>
              </a:rPr>
              <a:t> agama </a:t>
            </a:r>
            <a:r>
              <a:rPr lang="en-US" altLang="en-US" dirty="0"/>
              <a:t>(kyai, </a:t>
            </a:r>
            <a:r>
              <a:rPr lang="en-US" altLang="en-US" dirty="0" err="1"/>
              <a:t>uskup</a:t>
            </a:r>
            <a:r>
              <a:rPr lang="en-US" altLang="en-US" dirty="0"/>
              <a:t>, </a:t>
            </a:r>
            <a:r>
              <a:rPr lang="en-US" altLang="en-US" dirty="0" err="1"/>
              <a:t>dll</a:t>
            </a:r>
            <a:r>
              <a:rPr lang="en-US" altLang="en-US" dirty="0"/>
              <a:t>), </a:t>
            </a:r>
            <a:r>
              <a:rPr lang="en-US" altLang="en-US" dirty="0">
                <a:solidFill>
                  <a:srgbClr val="FF0000"/>
                </a:solidFill>
              </a:rPr>
              <a:t>Pendidikan</a:t>
            </a:r>
            <a:r>
              <a:rPr lang="en-US" altLang="en-US" dirty="0"/>
              <a:t> (professor, </a:t>
            </a:r>
            <a:r>
              <a:rPr lang="en-US" altLang="en-US" dirty="0" err="1"/>
              <a:t>doktor</a:t>
            </a:r>
            <a:r>
              <a:rPr lang="en-US" altLang="en-US" dirty="0"/>
              <a:t>, </a:t>
            </a:r>
            <a:r>
              <a:rPr lang="en-US" altLang="en-US" dirty="0" err="1"/>
              <a:t>sarjana</a:t>
            </a:r>
            <a:r>
              <a:rPr lang="en-US" altLang="en-US" dirty="0"/>
              <a:t>, </a:t>
            </a:r>
            <a:r>
              <a:rPr lang="en-US" altLang="en-US" dirty="0" err="1"/>
              <a:t>pelajar</a:t>
            </a:r>
            <a:r>
              <a:rPr lang="en-US" altLang="en-US" dirty="0"/>
              <a:t>)</a:t>
            </a:r>
          </a:p>
          <a:p>
            <a:endParaRPr lang="en-US" altLang="en-US" dirty="0"/>
          </a:p>
          <a:p>
            <a:r>
              <a:rPr lang="en-US" altLang="en-US" dirty="0"/>
              <a:t>(3) </a:t>
            </a:r>
            <a:r>
              <a:rPr lang="en-US" altLang="en-US" dirty="0">
                <a:solidFill>
                  <a:srgbClr val="FF0000"/>
                </a:solidFill>
              </a:rPr>
              <a:t>Party</a:t>
            </a:r>
            <a:r>
              <a:rPr lang="en-US" altLang="en-US" dirty="0"/>
              <a:t>---elite and members: </a:t>
            </a:r>
            <a:r>
              <a:rPr lang="en-US" altLang="en-US" dirty="0" err="1"/>
              <a:t>ketua</a:t>
            </a:r>
            <a:r>
              <a:rPr lang="en-US" altLang="en-US" dirty="0"/>
              <a:t> </a:t>
            </a:r>
            <a:r>
              <a:rPr lang="en-US" altLang="en-US" dirty="0" err="1"/>
              <a:t>umum</a:t>
            </a:r>
            <a:r>
              <a:rPr lang="en-US" altLang="en-US" dirty="0"/>
              <a:t>, </a:t>
            </a:r>
            <a:r>
              <a:rPr lang="en-US" altLang="en-US" dirty="0" err="1"/>
              <a:t>sekjen</a:t>
            </a:r>
            <a:r>
              <a:rPr lang="en-US" altLang="en-US" dirty="0"/>
              <a:t>, </a:t>
            </a:r>
            <a:r>
              <a:rPr lang="en-US" altLang="en-US" dirty="0" err="1"/>
              <a:t>pimpinan</a:t>
            </a:r>
            <a:r>
              <a:rPr lang="en-US" altLang="en-US" dirty="0"/>
              <a:t> </a:t>
            </a:r>
            <a:r>
              <a:rPr lang="en-US" altLang="en-US" dirty="0" err="1"/>
              <a:t>daerah</a:t>
            </a:r>
            <a:r>
              <a:rPr lang="en-US" altLang="en-US" dirty="0"/>
              <a:t>, </a:t>
            </a:r>
            <a:r>
              <a:rPr lang="en-US" altLang="en-US" dirty="0" err="1"/>
              <a:t>cabang</a:t>
            </a:r>
            <a:endParaRPr lang="en-US" altLang="en-US" dirty="0"/>
          </a:p>
          <a:p>
            <a:r>
              <a:rPr lang="en-US" altLang="en-US" dirty="0" err="1"/>
              <a:t>Mereka</a:t>
            </a:r>
            <a:r>
              <a:rPr lang="en-US" altLang="en-US" dirty="0"/>
              <a:t> yang </a:t>
            </a:r>
            <a:r>
              <a:rPr lang="en-US" altLang="en-US" dirty="0" err="1"/>
              <a:t>berada</a:t>
            </a:r>
            <a:r>
              <a:rPr lang="en-US" altLang="en-US" dirty="0"/>
              <a:t> pada </a:t>
            </a:r>
            <a:r>
              <a:rPr lang="en-US" altLang="en-US" i="1" dirty="0" err="1">
                <a:solidFill>
                  <a:srgbClr val="FF0000"/>
                </a:solidFill>
              </a:rPr>
              <a:t>posisi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puncak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 err="1"/>
              <a:t>partai</a:t>
            </a:r>
            <a:r>
              <a:rPr lang="en-US" altLang="en-US" dirty="0"/>
              <a:t>, </a:t>
            </a:r>
            <a:r>
              <a:rPr lang="en-US" altLang="en-US" dirty="0" err="1"/>
              <a:t>kelas</a:t>
            </a:r>
            <a:r>
              <a:rPr lang="en-US" altLang="en-US" dirty="0"/>
              <a:t> </a:t>
            </a:r>
            <a:r>
              <a:rPr lang="en-US" altLang="en-US" dirty="0" err="1"/>
              <a:t>atas</a:t>
            </a:r>
            <a:r>
              <a:rPr lang="en-US" altLang="en-US" dirty="0"/>
              <a:t>, status </a:t>
            </a:r>
            <a:r>
              <a:rPr lang="en-US" altLang="en-US" dirty="0" err="1"/>
              <a:t>terhormat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dirty="0" err="1"/>
              <a:t>sevagai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ELITE.</a:t>
            </a:r>
          </a:p>
          <a:p>
            <a:r>
              <a:rPr lang="en-US" altLang="en-US" b="1" dirty="0">
                <a:solidFill>
                  <a:srgbClr val="FF0000"/>
                </a:solidFill>
              </a:rPr>
              <a:t>The Power Elite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b="1" dirty="0" err="1"/>
              <a:t>presiden</a:t>
            </a:r>
            <a:r>
              <a:rPr lang="en-US" altLang="en-US" dirty="0"/>
              <a:t>, </a:t>
            </a:r>
            <a:r>
              <a:rPr lang="en-US" altLang="en-US" dirty="0" err="1"/>
              <a:t>ketua</a:t>
            </a:r>
            <a:r>
              <a:rPr lang="en-US" altLang="en-US" dirty="0"/>
              <a:t> </a:t>
            </a:r>
            <a:r>
              <a:rPr lang="en-US" altLang="en-US" dirty="0" err="1"/>
              <a:t>parlemen</a:t>
            </a:r>
            <a:r>
              <a:rPr lang="en-US" altLang="en-US" dirty="0"/>
              <a:t>, </a:t>
            </a:r>
            <a:r>
              <a:rPr lang="en-US" altLang="en-US" dirty="0" err="1"/>
              <a:t>ketua</a:t>
            </a:r>
            <a:r>
              <a:rPr lang="en-US" altLang="en-US" dirty="0"/>
              <a:t> </a:t>
            </a:r>
            <a:r>
              <a:rPr lang="en-US" altLang="en-US" dirty="0" err="1"/>
              <a:t>parpol</a:t>
            </a:r>
            <a:r>
              <a:rPr lang="en-US" altLang="en-US" dirty="0"/>
              <a:t>, para Menteri, para </a:t>
            </a:r>
            <a:r>
              <a:rPr lang="en-US" altLang="en-US" b="1" dirty="0" err="1"/>
              <a:t>pengusaha</a:t>
            </a:r>
            <a:r>
              <a:rPr lang="en-US" altLang="en-US" b="1" dirty="0"/>
              <a:t> </a:t>
            </a:r>
            <a:r>
              <a:rPr lang="en-US" altLang="en-US" b="1" dirty="0" err="1"/>
              <a:t>besar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dirty="0" err="1"/>
              <a:t>pemilik</a:t>
            </a:r>
            <a:r>
              <a:rPr lang="en-US" altLang="en-US" dirty="0"/>
              <a:t> </a:t>
            </a:r>
            <a:r>
              <a:rPr lang="en-US" altLang="en-US" dirty="0" err="1"/>
              <a:t>pertambangan</a:t>
            </a:r>
            <a:r>
              <a:rPr lang="en-US" altLang="en-US" dirty="0"/>
              <a:t>, </a:t>
            </a:r>
            <a:r>
              <a:rPr lang="en-US" altLang="en-US" dirty="0" err="1"/>
              <a:t>perkebunan</a:t>
            </a:r>
            <a:r>
              <a:rPr lang="en-US" altLang="en-US" dirty="0"/>
              <a:t>, media </a:t>
            </a:r>
            <a:r>
              <a:rPr lang="en-US" altLang="en-US" dirty="0" err="1"/>
              <a:t>massa</a:t>
            </a:r>
            <a:r>
              <a:rPr lang="en-US" altLang="en-US" dirty="0"/>
              <a:t>, bank), </a:t>
            </a:r>
            <a:r>
              <a:rPr lang="en-US" altLang="en-US" b="1" dirty="0" err="1"/>
              <a:t>Pimpinan</a:t>
            </a:r>
            <a:r>
              <a:rPr lang="en-US" altLang="en-US" b="1" dirty="0"/>
              <a:t> TNI dan </a:t>
            </a:r>
            <a:r>
              <a:rPr lang="en-US" altLang="en-US" b="1" dirty="0" err="1"/>
              <a:t>Polri</a:t>
            </a:r>
            <a:r>
              <a:rPr lang="en-US" altLang="en-US" dirty="0"/>
              <a:t>, </a:t>
            </a:r>
            <a:r>
              <a:rPr lang="en-US" altLang="en-US" dirty="0" err="1"/>
              <a:t>Jaksa</a:t>
            </a:r>
            <a:r>
              <a:rPr lang="en-US" altLang="en-US" dirty="0"/>
              <a:t> Agung, </a:t>
            </a:r>
            <a:r>
              <a:rPr lang="en-US" altLang="en-US" dirty="0" err="1"/>
              <a:t>pimpinan</a:t>
            </a:r>
            <a:r>
              <a:rPr lang="en-US" altLang="en-US" dirty="0"/>
              <a:t> </a:t>
            </a:r>
            <a:r>
              <a:rPr lang="en-US" altLang="en-US" dirty="0" err="1"/>
              <a:t>Mahkamah</a:t>
            </a:r>
            <a:r>
              <a:rPr lang="en-US" altLang="en-US" dirty="0"/>
              <a:t> Agung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dirty="0"/>
              <a:t>BIN </a:t>
            </a:r>
            <a:r>
              <a:rPr lang="en-US" altLang="en-US" dirty="0" err="1"/>
              <a:t>dll</a:t>
            </a:r>
            <a:r>
              <a:rPr lang="en-US" alt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20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A904E-CB16-479A-AE34-11BCC2D5D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54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?  (Authority)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7F4B6-46DB-4795-90EE-D875FA81A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711"/>
            <a:ext cx="10515600" cy="466425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b="1" dirty="0"/>
              <a:t>Authority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rgbClr val="FF0000"/>
                </a:solidFill>
              </a:rPr>
              <a:t>socially approved power or legitimate power.</a:t>
            </a:r>
            <a:endParaRPr lang="en-US" altLang="en-US" dirty="0"/>
          </a:p>
          <a:p>
            <a:pPr eaLnBrk="1" hangingPunct="1"/>
            <a:r>
              <a:rPr lang="en-US" altLang="en-US" b="1" dirty="0"/>
              <a:t>Certain persons </a:t>
            </a:r>
            <a:r>
              <a:rPr lang="en-US" altLang="en-US" dirty="0"/>
              <a:t>are recognized to have </a:t>
            </a:r>
            <a:r>
              <a:rPr lang="en-US" altLang="en-US" i="1" dirty="0">
                <a:solidFill>
                  <a:srgbClr val="FF0000"/>
                </a:solidFill>
              </a:rPr>
              <a:t>legitimate rights </a:t>
            </a:r>
            <a:r>
              <a:rPr lang="en-US" altLang="en-US" dirty="0"/>
              <a:t>to exercise </a:t>
            </a:r>
            <a:r>
              <a:rPr lang="en-US" altLang="en-US" i="1" dirty="0">
                <a:solidFill>
                  <a:srgbClr val="FF0000"/>
                </a:solidFill>
              </a:rPr>
              <a:t>power</a:t>
            </a:r>
            <a:r>
              <a:rPr lang="en-US" altLang="en-US" dirty="0"/>
              <a:t> to whom </a:t>
            </a:r>
            <a:r>
              <a:rPr lang="en-US" altLang="en-US" i="1" dirty="0">
                <a:solidFill>
                  <a:srgbClr val="FF0000"/>
                </a:solidFill>
              </a:rPr>
              <a:t>other people </a:t>
            </a:r>
            <a:r>
              <a:rPr lang="en-US" altLang="en-US" dirty="0"/>
              <a:t>comply voluntarily. </a:t>
            </a:r>
          </a:p>
          <a:p>
            <a:pPr eaLnBrk="1" hangingPunct="1"/>
            <a:r>
              <a:rPr lang="en-US" altLang="en-US" b="1" dirty="0"/>
              <a:t>Why</a:t>
            </a:r>
            <a:r>
              <a:rPr lang="en-US" altLang="en-US" dirty="0"/>
              <a:t> do people </a:t>
            </a:r>
            <a:r>
              <a:rPr lang="en-US" altLang="en-US" dirty="0">
                <a:solidFill>
                  <a:srgbClr val="FF0000"/>
                </a:solidFill>
              </a:rPr>
              <a:t>consent</a:t>
            </a:r>
            <a:r>
              <a:rPr lang="en-US" altLang="en-US" dirty="0"/>
              <a:t> to be ruled?</a:t>
            </a:r>
          </a:p>
          <a:p>
            <a:pPr eaLnBrk="1" hangingPunct="1"/>
            <a:r>
              <a:rPr lang="en-US" altLang="en-US" b="1" dirty="0"/>
              <a:t>Three types </a:t>
            </a:r>
            <a:r>
              <a:rPr lang="en-US" altLang="en-US" dirty="0"/>
              <a:t>of Authority (Max Weber):</a:t>
            </a:r>
          </a:p>
          <a:p>
            <a:pPr eaLnBrk="1" hangingPunct="1"/>
            <a:r>
              <a:rPr lang="en-US" altLang="en-US" dirty="0"/>
              <a:t>1. </a:t>
            </a:r>
            <a:r>
              <a:rPr lang="en-US" altLang="en-US" i="1" dirty="0">
                <a:solidFill>
                  <a:srgbClr val="FF0000"/>
                </a:solidFill>
              </a:rPr>
              <a:t>Legal-rational authority</a:t>
            </a:r>
            <a:r>
              <a:rPr lang="en-US" altLang="en-US" dirty="0"/>
              <a:t>: </a:t>
            </a:r>
            <a:r>
              <a:rPr lang="en-US" altLang="en-US" dirty="0" err="1"/>
              <a:t>kedudukan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organisasi</a:t>
            </a:r>
            <a:r>
              <a:rPr lang="en-US" altLang="en-US" dirty="0"/>
              <a:t> negara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swasta</a:t>
            </a:r>
            <a:endParaRPr lang="en-US" altLang="en-US" dirty="0"/>
          </a:p>
          <a:p>
            <a:pPr eaLnBrk="1" hangingPunct="1"/>
            <a:r>
              <a:rPr lang="en-US" altLang="en-US" dirty="0"/>
              <a:t>2. </a:t>
            </a:r>
            <a:r>
              <a:rPr lang="en-US" altLang="en-US" i="1" dirty="0">
                <a:solidFill>
                  <a:srgbClr val="FF0000"/>
                </a:solidFill>
              </a:rPr>
              <a:t>Traditional Authority</a:t>
            </a:r>
            <a:r>
              <a:rPr lang="en-US" altLang="en-US" dirty="0"/>
              <a:t>: Raja, </a:t>
            </a:r>
            <a:r>
              <a:rPr lang="en-US" altLang="en-US" dirty="0" err="1"/>
              <a:t>bangsawan</a:t>
            </a:r>
            <a:r>
              <a:rPr lang="en-US" altLang="en-US" dirty="0"/>
              <a:t>, </a:t>
            </a:r>
            <a:r>
              <a:rPr lang="en-US" altLang="en-US" dirty="0" err="1"/>
              <a:t>pemuka</a:t>
            </a:r>
            <a:r>
              <a:rPr lang="en-US" altLang="en-US" dirty="0"/>
              <a:t> agama (Kyai, Dalai lama) </a:t>
            </a:r>
          </a:p>
          <a:p>
            <a:pPr eaLnBrk="1" hangingPunct="1"/>
            <a:r>
              <a:rPr lang="en-US" altLang="en-US" dirty="0"/>
              <a:t>3. </a:t>
            </a:r>
            <a:r>
              <a:rPr lang="en-US" altLang="en-US" i="1" dirty="0">
                <a:solidFill>
                  <a:srgbClr val="FF0000"/>
                </a:solidFill>
              </a:rPr>
              <a:t>Charismatic Authority</a:t>
            </a:r>
            <a:r>
              <a:rPr lang="en-US" altLang="en-US" dirty="0"/>
              <a:t>: </a:t>
            </a:r>
            <a:r>
              <a:rPr lang="en-US" altLang="en-US" dirty="0" err="1"/>
              <a:t>karisma</a:t>
            </a:r>
            <a:r>
              <a:rPr lang="en-US" altLang="en-US" dirty="0"/>
              <a:t> (</a:t>
            </a:r>
            <a:r>
              <a:rPr lang="en-US" altLang="en-US" dirty="0" err="1"/>
              <a:t>adanya</a:t>
            </a:r>
            <a:r>
              <a:rPr lang="en-US" altLang="en-US" dirty="0"/>
              <a:t> </a:t>
            </a:r>
            <a:r>
              <a:rPr lang="en-US" altLang="en-US" dirty="0" err="1"/>
              <a:t>kekuatan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kemampuan</a:t>
            </a:r>
            <a:r>
              <a:rPr lang="en-US" altLang="en-US" dirty="0"/>
              <a:t> </a:t>
            </a:r>
            <a:r>
              <a:rPr lang="en-US" altLang="en-US" dirty="0" err="1"/>
              <a:t>luar</a:t>
            </a:r>
            <a:r>
              <a:rPr lang="en-US" altLang="en-US" dirty="0"/>
              <a:t> </a:t>
            </a:r>
            <a:r>
              <a:rPr lang="en-US" altLang="en-US" dirty="0" err="1"/>
              <a:t>biasa</a:t>
            </a:r>
            <a:r>
              <a:rPr lang="en-US" altLang="en-US" dirty="0"/>
              <a:t> </a:t>
            </a:r>
            <a:r>
              <a:rPr lang="en-US" altLang="en-US" dirty="0" err="1"/>
              <a:t>yg</a:t>
            </a:r>
            <a:r>
              <a:rPr lang="en-US" altLang="en-US" dirty="0"/>
              <a:t> </a:t>
            </a:r>
            <a:r>
              <a:rPr lang="en-US" altLang="en-US" dirty="0" err="1"/>
              <a:t>dimiliki</a:t>
            </a:r>
            <a:r>
              <a:rPr lang="en-US" altLang="en-US" dirty="0"/>
              <a:t> oleh </a:t>
            </a:r>
            <a:r>
              <a:rPr lang="en-US" altLang="en-US" dirty="0" err="1"/>
              <a:t>seseorang</a:t>
            </a:r>
            <a:r>
              <a:rPr lang="en-US" altLang="en-US" dirty="0"/>
              <a:t> </a:t>
            </a:r>
            <a:r>
              <a:rPr lang="en-US" altLang="en-US" dirty="0" err="1"/>
              <a:t>spt</a:t>
            </a:r>
            <a:r>
              <a:rPr lang="en-US" altLang="en-US" dirty="0"/>
              <a:t> Sukarno, Nehru, Mao Che Tung, </a:t>
            </a:r>
            <a:r>
              <a:rPr lang="en-US" altLang="en-US" dirty="0" err="1"/>
              <a:t>Ayatullah</a:t>
            </a:r>
            <a:r>
              <a:rPr lang="en-US" altLang="en-US" dirty="0"/>
              <a:t> Khomeini, Napoleon, Julius Caesar, Dalai Lama </a:t>
            </a:r>
            <a:r>
              <a:rPr lang="en-US" altLang="en-US" dirty="0" err="1"/>
              <a:t>dll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09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23A20-6FF9-4897-A637-AF6F5C027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942"/>
          </a:xfrm>
        </p:spPr>
        <p:txBody>
          <a:bodyPr/>
          <a:lstStyle/>
          <a:p>
            <a:r>
              <a:rPr lang="en-US" dirty="0"/>
              <a:t>Negara dan </a:t>
            </a:r>
            <a:r>
              <a:rPr lang="en-US" dirty="0" err="1"/>
              <a:t>Organisasi</a:t>
            </a:r>
            <a:r>
              <a:rPr lang="en-US" dirty="0"/>
              <a:t> Masyarakat </a:t>
            </a:r>
            <a:r>
              <a:rPr lang="en-US" dirty="0" err="1"/>
              <a:t>Sipil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E9EDF-5284-46DA-BD9C-594708D84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 </a:t>
            </a:r>
            <a:r>
              <a:rPr lang="en-US" altLang="en-US" sz="2800" b="1" dirty="0">
                <a:solidFill>
                  <a:srgbClr val="FF0000"/>
                </a:solidFill>
              </a:rPr>
              <a:t>state</a:t>
            </a:r>
            <a:r>
              <a:rPr lang="en-US" altLang="en-US" sz="2800" dirty="0"/>
              <a:t> is </a:t>
            </a:r>
            <a:r>
              <a:rPr lang="en-US" altLang="en-US" sz="2800" dirty="0">
                <a:solidFill>
                  <a:srgbClr val="CC0000"/>
                </a:solidFill>
              </a:rPr>
              <a:t>a set of tightly connected governmental institutions</a:t>
            </a:r>
            <a:r>
              <a:rPr lang="en-US" altLang="en-US" sz="2800" dirty="0"/>
              <a:t>, concerned with </a:t>
            </a:r>
            <a:r>
              <a:rPr lang="en-US" altLang="en-US" sz="2800" dirty="0">
                <a:solidFill>
                  <a:srgbClr val="CC0000"/>
                </a:solidFill>
              </a:rPr>
              <a:t>the administration of a geographically determined population</a:t>
            </a:r>
            <a:r>
              <a:rPr lang="en-US" altLang="en-US" sz="2800" dirty="0"/>
              <a:t>, </a:t>
            </a:r>
            <a:r>
              <a:rPr lang="en-US" altLang="en-US" sz="2800" i="1" dirty="0">
                <a:solidFill>
                  <a:srgbClr val="FF0000"/>
                </a:solidFill>
              </a:rPr>
              <a:t>the authority </a:t>
            </a:r>
            <a:r>
              <a:rPr lang="en-US" altLang="en-US" sz="2800" dirty="0"/>
              <a:t>of which is recognized by </a:t>
            </a:r>
            <a:r>
              <a:rPr lang="en-US" altLang="en-US" sz="2800" dirty="0">
                <a:solidFill>
                  <a:srgbClr val="FF0000"/>
                </a:solidFill>
              </a:rPr>
              <a:t>other states </a:t>
            </a:r>
            <a:r>
              <a:rPr lang="en-US" altLang="en-US" sz="2800" dirty="0"/>
              <a:t>through international law.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</a:rPr>
              <a:t>Civil society </a:t>
            </a:r>
            <a:r>
              <a:rPr lang="en-US" altLang="en-US" sz="2800" dirty="0"/>
              <a:t>refers to the </a:t>
            </a:r>
            <a:r>
              <a:rPr lang="en-US" altLang="en-US" sz="2800" dirty="0">
                <a:solidFill>
                  <a:srgbClr val="CC0000"/>
                </a:solidFill>
              </a:rPr>
              <a:t>multitude of voluntary associations of citizens</a:t>
            </a:r>
            <a:r>
              <a:rPr lang="en-US" altLang="en-US" sz="2800" dirty="0"/>
              <a:t> such as </a:t>
            </a:r>
            <a:r>
              <a:rPr lang="en-US" altLang="en-US" sz="2800" dirty="0">
                <a:solidFill>
                  <a:srgbClr val="FF0000"/>
                </a:solidFill>
              </a:rPr>
              <a:t>businesses (KADIN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FF0000"/>
                </a:solidFill>
              </a:rPr>
              <a:t>media organizations</a:t>
            </a:r>
            <a:r>
              <a:rPr lang="en-US" altLang="en-US" sz="2800" dirty="0"/>
              <a:t>, religious organizations (</a:t>
            </a:r>
            <a:r>
              <a:rPr lang="en-US" altLang="en-US" sz="2800" dirty="0">
                <a:solidFill>
                  <a:srgbClr val="FF0000"/>
                </a:solidFill>
              </a:rPr>
              <a:t>churches</a:t>
            </a:r>
            <a:r>
              <a:rPr lang="en-US" altLang="en-US" sz="2800" dirty="0"/>
              <a:t>, NU dan Muhammadiyah), </a:t>
            </a:r>
            <a:r>
              <a:rPr lang="en-US" altLang="en-US" sz="2800" dirty="0">
                <a:solidFill>
                  <a:srgbClr val="FF0000"/>
                </a:solidFill>
              </a:rPr>
              <a:t>professional bodies</a:t>
            </a:r>
            <a:r>
              <a:rPr lang="en-US" altLang="en-US" dirty="0">
                <a:solidFill>
                  <a:srgbClr val="FF0000"/>
                </a:solidFill>
              </a:rPr>
              <a:t> (PWI, IDI, ISI) </a:t>
            </a:r>
            <a:r>
              <a:rPr lang="en-US" altLang="en-US" sz="2800" dirty="0"/>
              <a:t>, pressure groups (</a:t>
            </a:r>
            <a:r>
              <a:rPr lang="en-US" altLang="en-US" sz="2800" dirty="0" err="1"/>
              <a:t>Walhi</a:t>
            </a:r>
            <a:r>
              <a:rPr lang="en-US" altLang="en-US" sz="2800" dirty="0"/>
              <a:t>, LBH, AJI) and </a:t>
            </a:r>
            <a:r>
              <a:rPr lang="en-US" altLang="en-US" sz="2800" i="1" dirty="0">
                <a:solidFill>
                  <a:srgbClr val="FF0000"/>
                </a:solidFill>
              </a:rPr>
              <a:t>trade unions</a:t>
            </a:r>
            <a:r>
              <a:rPr lang="en-US" altLang="en-US" i="1" dirty="0">
                <a:solidFill>
                  <a:srgbClr val="FF0000"/>
                </a:solidFill>
              </a:rPr>
              <a:t> (</a:t>
            </a:r>
            <a:r>
              <a:rPr lang="en-US" altLang="en-US" i="1" dirty="0" err="1">
                <a:solidFill>
                  <a:srgbClr val="FF0000"/>
                </a:solidFill>
              </a:rPr>
              <a:t>Organisasi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buruh</a:t>
            </a:r>
            <a:r>
              <a:rPr lang="en-US" altLang="en-US" i="1" dirty="0">
                <a:solidFill>
                  <a:srgbClr val="FF0000"/>
                </a:solidFill>
              </a:rPr>
              <a:t>), </a:t>
            </a:r>
            <a:r>
              <a:rPr lang="en-US" altLang="en-US" i="1" dirty="0" err="1">
                <a:solidFill>
                  <a:srgbClr val="FF0000"/>
                </a:solidFill>
              </a:rPr>
              <a:t>mahasiswa</a:t>
            </a:r>
            <a:r>
              <a:rPr lang="en-US" altLang="en-US" i="1" dirty="0">
                <a:solidFill>
                  <a:srgbClr val="FF0000"/>
                </a:solidFill>
              </a:rPr>
              <a:t> (BEM UI/ITB/UNAIR)</a:t>
            </a:r>
            <a:endParaRPr lang="en-US" alt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9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D3D3C-9F4A-4E30-879B-4DCF2F63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6653"/>
          </a:xfrm>
        </p:spPr>
        <p:txBody>
          <a:bodyPr/>
          <a:lstStyle/>
          <a:p>
            <a:r>
              <a:rPr lang="en-US" dirty="0"/>
              <a:t>Kesimpulan: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1EB7B-4479-4A28-A7C6-1FA1B8302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 must therefore understand </a:t>
            </a:r>
            <a:r>
              <a:rPr lang="en-US" altLang="en-US" b="1" i="1" dirty="0">
                <a:solidFill>
                  <a:srgbClr val="FF0000"/>
                </a:solidFill>
              </a:rPr>
              <a:t>the society’s institutions of power</a:t>
            </a:r>
            <a:r>
              <a:rPr lang="en-US" altLang="en-US" dirty="0"/>
              <a:t> ---</a:t>
            </a:r>
            <a:r>
              <a:rPr lang="en-US" altLang="en-US" dirty="0">
                <a:solidFill>
                  <a:srgbClr val="FF0000"/>
                </a:solidFill>
              </a:rPr>
              <a:t>what </a:t>
            </a:r>
            <a:r>
              <a:rPr lang="en-US" altLang="en-US" dirty="0"/>
              <a:t>they are, </a:t>
            </a:r>
            <a:r>
              <a:rPr lang="en-US" altLang="en-US" dirty="0">
                <a:solidFill>
                  <a:srgbClr val="FF0000"/>
                </a:solidFill>
              </a:rPr>
              <a:t>how</a:t>
            </a:r>
            <a:r>
              <a:rPr lang="en-US" altLang="en-US" dirty="0"/>
              <a:t> they work, and </a:t>
            </a:r>
            <a:r>
              <a:rPr lang="en-US" altLang="en-US" dirty="0">
                <a:solidFill>
                  <a:srgbClr val="FF0000"/>
                </a:solidFill>
              </a:rPr>
              <a:t>who</a:t>
            </a:r>
            <a:r>
              <a:rPr lang="en-US" altLang="en-US" dirty="0"/>
              <a:t> makes their vital decisions.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One of the major objectives of political sociology, then, is to determine not only </a:t>
            </a:r>
            <a:r>
              <a:rPr lang="en-US" altLang="en-US" b="1" i="1" dirty="0">
                <a:solidFill>
                  <a:srgbClr val="FF0000"/>
                </a:solidFill>
              </a:rPr>
              <a:t>who </a:t>
            </a:r>
            <a:r>
              <a:rPr lang="en-US" altLang="en-US" b="1" i="1" dirty="0"/>
              <a:t>has power</a:t>
            </a:r>
            <a:r>
              <a:rPr lang="en-US" altLang="en-US" dirty="0"/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how</a:t>
            </a:r>
            <a:r>
              <a:rPr lang="en-US" altLang="en-US" b="1" i="1" dirty="0"/>
              <a:t> it is exercised</a:t>
            </a:r>
            <a:r>
              <a:rPr lang="en-US" altLang="en-US" dirty="0"/>
              <a:t> but also </a:t>
            </a:r>
            <a:r>
              <a:rPr lang="en-US" altLang="en-US" b="1" i="1" dirty="0"/>
              <a:t>in </a:t>
            </a:r>
            <a:r>
              <a:rPr lang="en-US" altLang="en-US" b="1" i="1" dirty="0">
                <a:solidFill>
                  <a:srgbClr val="FF0000"/>
                </a:solidFill>
              </a:rPr>
              <a:t>whose interest </a:t>
            </a:r>
            <a:r>
              <a:rPr lang="en-US" altLang="en-US" b="1" i="1" dirty="0"/>
              <a:t>power is applied.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78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2900</TotalTime>
  <Words>669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Kekuasaan (Power) oleh Drs.Ganda Upaya MA</vt:lpstr>
      <vt:lpstr>Mengapa kita mempelajari kekuasaan?</vt:lpstr>
      <vt:lpstr>Apa yang dimaksud dengan kekuasaan?</vt:lpstr>
      <vt:lpstr>Tiga tipe kekuasaan (Max Weber)</vt:lpstr>
      <vt:lpstr>Apa yg dimaksud dgn Kewenangan?  (Authority)</vt:lpstr>
      <vt:lpstr>Negara dan Organisasi Masyarakat Sipil</vt:lpstr>
      <vt:lpstr>Kesimpulan: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Kekuasaan (Power) oleh Ganda Upaya</dc:title>
  <dc:creator>Ganda Upaya</dc:creator>
  <cp:lastModifiedBy>A</cp:lastModifiedBy>
  <cp:revision>5</cp:revision>
  <dcterms:created xsi:type="dcterms:W3CDTF">2021-12-08T03:09:49Z</dcterms:created>
  <dcterms:modified xsi:type="dcterms:W3CDTF">2021-12-18T15:30:33Z</dcterms:modified>
</cp:coreProperties>
</file>